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318" r:id="rId2"/>
    <p:sldId id="635" r:id="rId3"/>
    <p:sldId id="633" r:id="rId4"/>
    <p:sldId id="677" r:id="rId5"/>
    <p:sldId id="596" r:id="rId6"/>
    <p:sldId id="629" r:id="rId7"/>
    <p:sldId id="330" r:id="rId8"/>
    <p:sldId id="678" r:id="rId9"/>
    <p:sldId id="439" r:id="rId10"/>
    <p:sldId id="679" r:id="rId11"/>
    <p:sldId id="577" r:id="rId12"/>
    <p:sldId id="638" r:id="rId13"/>
    <p:sldId id="639" r:id="rId14"/>
    <p:sldId id="652" r:id="rId15"/>
    <p:sldId id="680" r:id="rId16"/>
    <p:sldId id="647" r:id="rId17"/>
    <p:sldId id="687" r:id="rId18"/>
    <p:sldId id="642" r:id="rId19"/>
    <p:sldId id="681" r:id="rId20"/>
    <p:sldId id="643" r:id="rId21"/>
    <p:sldId id="650" r:id="rId22"/>
    <p:sldId id="645" r:id="rId23"/>
    <p:sldId id="578" r:id="rId24"/>
    <p:sldId id="682" r:id="rId25"/>
    <p:sldId id="653" r:id="rId26"/>
    <p:sldId id="655" r:id="rId27"/>
    <p:sldId id="656" r:id="rId28"/>
    <p:sldId id="657" r:id="rId29"/>
    <p:sldId id="658" r:id="rId30"/>
    <p:sldId id="659" r:id="rId31"/>
    <p:sldId id="654" r:id="rId32"/>
    <p:sldId id="683" r:id="rId33"/>
    <p:sldId id="662" r:id="rId34"/>
    <p:sldId id="663" r:id="rId35"/>
    <p:sldId id="587" r:id="rId36"/>
    <p:sldId id="667" r:id="rId37"/>
    <p:sldId id="668" r:id="rId38"/>
    <p:sldId id="600" r:id="rId39"/>
    <p:sldId id="670" r:id="rId40"/>
    <p:sldId id="684" r:id="rId41"/>
    <p:sldId id="661" r:id="rId42"/>
    <p:sldId id="591" r:id="rId43"/>
    <p:sldId id="592" r:id="rId44"/>
    <p:sldId id="685" r:id="rId45"/>
    <p:sldId id="672" r:id="rId46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00"/>
    <a:srgbClr val="66FFFF"/>
    <a:srgbClr val="FF9900"/>
    <a:srgbClr val="F682EB"/>
    <a:srgbClr val="9CCBDC"/>
    <a:srgbClr val="000000"/>
    <a:srgbClr val="FFC000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125" autoAdjust="0"/>
  </p:normalViewPr>
  <p:slideViewPr>
    <p:cSldViewPr snapToGrid="0">
      <p:cViewPr varScale="1">
        <p:scale>
          <a:sx n="47" d="100"/>
          <a:sy n="47" d="100"/>
        </p:scale>
        <p:origin x="1272" y="44"/>
      </p:cViewPr>
      <p:guideLst/>
    </p:cSldViewPr>
  </p:slideViewPr>
  <p:outlineViewPr>
    <p:cViewPr>
      <p:scale>
        <a:sx n="33" d="100"/>
        <a:sy n="33" d="100"/>
      </p:scale>
      <p:origin x="0" y="-2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977302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202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94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51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06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5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12" Type="http://schemas.openxmlformats.org/officeDocument/2006/relationships/image" Target="../media/image59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43.emf"/><Relationship Id="rId10" Type="http://schemas.openxmlformats.org/officeDocument/2006/relationships/image" Target="../media/image57.emf"/><Relationship Id="rId4" Type="http://schemas.openxmlformats.org/officeDocument/2006/relationships/image" Target="../media/image52.emf"/><Relationship Id="rId9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emf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87.emf"/><Relationship Id="rId3" Type="http://schemas.openxmlformats.org/officeDocument/2006/relationships/image" Target="../media/image78.emf"/><Relationship Id="rId7" Type="http://schemas.openxmlformats.org/officeDocument/2006/relationships/image" Target="../media/image81.emf"/><Relationship Id="rId12" Type="http://schemas.openxmlformats.org/officeDocument/2006/relationships/image" Target="../media/image86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emf"/><Relationship Id="rId11" Type="http://schemas.openxmlformats.org/officeDocument/2006/relationships/image" Target="../media/image85.emf"/><Relationship Id="rId5" Type="http://schemas.openxmlformats.org/officeDocument/2006/relationships/image" Target="../media/image43.emf"/><Relationship Id="rId15" Type="http://schemas.openxmlformats.org/officeDocument/2006/relationships/image" Target="../media/image89.emf"/><Relationship Id="rId10" Type="http://schemas.openxmlformats.org/officeDocument/2006/relationships/image" Target="../media/image84.emf"/><Relationship Id="rId4" Type="http://schemas.openxmlformats.org/officeDocument/2006/relationships/image" Target="../media/image79.emf"/><Relationship Id="rId9" Type="http://schemas.openxmlformats.org/officeDocument/2006/relationships/image" Target="../media/image83.emf"/><Relationship Id="rId14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5.emf"/><Relationship Id="rId7" Type="http://schemas.openxmlformats.org/officeDocument/2006/relationships/image" Target="../media/image107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emf"/><Relationship Id="rId5" Type="http://schemas.openxmlformats.org/officeDocument/2006/relationships/image" Target="../media/image68.emf"/><Relationship Id="rId4" Type="http://schemas.openxmlformats.org/officeDocument/2006/relationships/image" Target="../media/image103.emf"/><Relationship Id="rId9" Type="http://schemas.openxmlformats.org/officeDocument/2006/relationships/image" Target="../media/image10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3.emf"/><Relationship Id="rId3" Type="http://schemas.microsoft.com/office/2007/relationships/media" Target="../media/media2.wmv"/><Relationship Id="rId7" Type="http://schemas.openxmlformats.org/officeDocument/2006/relationships/image" Target="../media/image115.jpeg"/><Relationship Id="rId12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4.emf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20.png"/><Relationship Id="rId10" Type="http://schemas.openxmlformats.org/officeDocument/2006/relationships/image" Target="../media/image117.jpeg"/><Relationship Id="rId4" Type="http://schemas.openxmlformats.org/officeDocument/2006/relationships/video" Target="../media/media2.wmv"/><Relationship Id="rId9" Type="http://schemas.microsoft.com/office/2007/relationships/hdphoto" Target="../media/hdphoto1.wdp"/><Relationship Id="rId1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emf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image" Target="../media/image130.emf"/><Relationship Id="rId7" Type="http://schemas.openxmlformats.org/officeDocument/2006/relationships/image" Target="../media/image134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10" Type="http://schemas.openxmlformats.org/officeDocument/2006/relationships/image" Target="../media/image137.emf"/><Relationship Id="rId4" Type="http://schemas.openxmlformats.org/officeDocument/2006/relationships/image" Target="../media/image131.emf"/><Relationship Id="rId9" Type="http://schemas.openxmlformats.org/officeDocument/2006/relationships/image" Target="../media/image13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12" Type="http://schemas.openxmlformats.org/officeDocument/2006/relationships/image" Target="../media/image17.wm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wmf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jpg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782009"/>
            <a:ext cx="13004800" cy="835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>
            <a:lvl1pPr defTabSz="457200">
              <a:defRPr sz="4000">
                <a:solidFill>
                  <a:srgbClr val="063C9E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33CC"/>
                </a:solidFill>
              </a:rPr>
              <a:t>Panorama of the methods in each </a:t>
            </a:r>
            <a:r>
              <a:rPr lang="en-US" sz="3600" dirty="0" smtClean="0">
                <a:solidFill>
                  <a:srgbClr val="0033CC"/>
                </a:solidFill>
              </a:rPr>
              <a:t>discipline</a:t>
            </a:r>
          </a:p>
          <a:p>
            <a:pPr lvl="0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0033CC"/>
                </a:solidFill>
              </a:rPr>
              <a:t>II. Low-energy Nuclear Physics </a:t>
            </a:r>
            <a:endParaRPr lang="fr-FR" sz="3200" dirty="0" smtClean="0">
              <a:solidFill>
                <a:srgbClr val="0033CC"/>
              </a:solidFill>
            </a:endParaRPr>
          </a:p>
        </p:txBody>
      </p:sp>
      <p:sp>
        <p:nvSpPr>
          <p:cNvPr id="68" name="Shape 68"/>
          <p:cNvSpPr/>
          <p:nvPr/>
        </p:nvSpPr>
        <p:spPr>
          <a:xfrm>
            <a:off x="269461" y="7246520"/>
            <a:ext cx="12525014" cy="90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lnSpc>
                <a:spcPct val="150000"/>
              </a:lnSpc>
              <a:defRPr sz="1800"/>
            </a:pP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W</a:t>
            </a:r>
            <a:r>
              <a:rPr lang="en-US" sz="25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orkshop </a:t>
            </a: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on wave-function </a:t>
            </a:r>
            <a:r>
              <a:rPr lang="en-US" sz="25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methods in </a:t>
            </a:r>
            <a:r>
              <a:rPr lang="en-US" sz="2500" b="1" dirty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quantum chemistry and nuclear </a:t>
            </a:r>
            <a:r>
              <a:rPr lang="en-US" sz="25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physics</a:t>
            </a:r>
          </a:p>
          <a:p>
            <a:pPr lvl="0" algn="l">
              <a:lnSpc>
                <a:spcPct val="150000"/>
              </a:lnSpc>
              <a:defRPr sz="1800"/>
            </a:pPr>
            <a:r>
              <a:rPr lang="en-US" sz="2400" b="1" dirty="0" smtClean="0">
                <a:solidFill>
                  <a:srgbClr val="5F5F5F"/>
                </a:solidFill>
                <a:latin typeface="Palatino"/>
                <a:ea typeface="Palatino"/>
                <a:cs typeface="Palatino"/>
                <a:sym typeface="Palatino"/>
              </a:rPr>
              <a:t>February 8-12 2021, GDR NBODY&amp;RESANET</a:t>
            </a:r>
            <a:endParaRPr lang="fr-FR" sz="2400" b="1" dirty="0" smtClean="0">
              <a:solidFill>
                <a:srgbClr val="5F5F5F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7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786" y="8577010"/>
            <a:ext cx="1336565" cy="103955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 flipV="1">
            <a:off x="633277" y="1901323"/>
            <a:ext cx="11738247" cy="1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6862" y="8583298"/>
            <a:ext cx="1048237" cy="104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04" y="8742859"/>
            <a:ext cx="2014732" cy="719329"/>
          </a:xfrm>
          <a:prstGeom prst="rect">
            <a:avLst/>
          </a:prstGeom>
        </p:spPr>
      </p:pic>
      <p:sp>
        <p:nvSpPr>
          <p:cNvPr id="14" name="Shape 73"/>
          <p:cNvSpPr/>
          <p:nvPr/>
        </p:nvSpPr>
        <p:spPr>
          <a:xfrm flipV="1">
            <a:off x="662845" y="8426819"/>
            <a:ext cx="11738247" cy="2"/>
          </a:xfrm>
          <a:prstGeom prst="line">
            <a:avLst/>
          </a:prstGeom>
          <a:ln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9" y="2375205"/>
            <a:ext cx="6454340" cy="4610243"/>
          </a:xfrm>
          <a:prstGeom prst="rect">
            <a:avLst/>
          </a:prstGeom>
        </p:spPr>
      </p:pic>
      <p:sp>
        <p:nvSpPr>
          <p:cNvPr id="18" name="Shape 68"/>
          <p:cNvSpPr/>
          <p:nvPr/>
        </p:nvSpPr>
        <p:spPr>
          <a:xfrm>
            <a:off x="3150374" y="5512022"/>
            <a:ext cx="2664296" cy="47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fr-FR" sz="24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Ab </a:t>
            </a:r>
            <a:r>
              <a:rPr lang="fr-FR" sz="24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4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methods</a:t>
            </a:r>
            <a:endParaRPr lang="fr-FR" sz="2400" b="1" dirty="0" smtClean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 algn="l">
              <a:defRPr sz="1800"/>
            </a:pPr>
            <a:endParaRPr sz="24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Shape 68"/>
          <p:cNvSpPr/>
          <p:nvPr/>
        </p:nvSpPr>
        <p:spPr>
          <a:xfrm>
            <a:off x="1406561" y="2825792"/>
            <a:ext cx="998692" cy="44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/>
            </a:pPr>
            <a:r>
              <a:rPr lang="fr-FR" sz="2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2021</a:t>
            </a:r>
            <a:endParaRPr sz="2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0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88689" y="3759771"/>
            <a:ext cx="1349985" cy="134998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69"/>
          <p:cNvSpPr/>
          <p:nvPr/>
        </p:nvSpPr>
        <p:spPr>
          <a:xfrm>
            <a:off x="7178566" y="3502849"/>
            <a:ext cx="4707274" cy="212365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>
              <a:defRPr sz="1800"/>
            </a:pPr>
            <a:r>
              <a:rPr sz="2800" b="1" dirty="0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Thomas </a:t>
            </a:r>
            <a:r>
              <a:rPr lang="fr-FR" sz="2800" b="1" dirty="0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DUGUET</a:t>
            </a:r>
          </a:p>
          <a:p>
            <a:pPr lvl="0">
              <a:defRPr sz="1800"/>
            </a:pPr>
            <a:endParaRPr lang="fr-FR" sz="2800" b="1" dirty="0">
              <a:solidFill>
                <a:srgbClr val="363636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>
              <a:defRPr sz="1800"/>
            </a:pPr>
            <a:r>
              <a:rPr lang="fr-FR" sz="2800" b="1" dirty="0" err="1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DPhN</a:t>
            </a: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, </a:t>
            </a:r>
            <a:r>
              <a:rPr lang="fr-FR" sz="2800" b="1" dirty="0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CEA-Saclay</a:t>
            </a: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, France</a:t>
            </a:r>
          </a:p>
          <a:p>
            <a:pPr lvl="0">
              <a:defRPr sz="1800"/>
            </a:pPr>
            <a:r>
              <a:rPr lang="fr-FR" sz="2800" b="1" dirty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IKS, KU Leuven, </a:t>
            </a:r>
            <a:r>
              <a:rPr lang="fr-FR" sz="2800" b="1" dirty="0" err="1" smtClean="0">
                <a:solidFill>
                  <a:srgbClr val="363636"/>
                </a:solidFill>
                <a:latin typeface="Palatino"/>
                <a:ea typeface="Palatino"/>
                <a:cs typeface="Palatino"/>
                <a:sym typeface="Palatino"/>
              </a:rPr>
              <a:t>Belgium</a:t>
            </a:r>
            <a:endParaRPr lang="fr-FR" sz="2800" b="1" dirty="0">
              <a:solidFill>
                <a:srgbClr val="363636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lvl="0">
              <a:defRPr sz="1800"/>
            </a:pPr>
            <a:endParaRPr sz="2600" b="1" dirty="0">
              <a:solidFill>
                <a:srgbClr val="363636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31940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Basic </a:t>
            </a:r>
            <a:r>
              <a:rPr lang="fr-FR" sz="2200" dirty="0" err="1" smtClean="0">
                <a:solidFill>
                  <a:srgbClr val="0033CC"/>
                </a:solidFill>
              </a:rPr>
              <a:t>phenomenology</a:t>
            </a:r>
            <a:r>
              <a:rPr lang="fr-FR" sz="2200" dirty="0" smtClean="0">
                <a:solidFill>
                  <a:srgbClr val="0033CC"/>
                </a:solidFill>
              </a:rPr>
              <a:t> and </a:t>
            </a:r>
            <a:r>
              <a:rPr lang="fr-FR" sz="2200" dirty="0" err="1" smtClean="0">
                <a:solidFill>
                  <a:srgbClr val="0033CC"/>
                </a:solidFill>
              </a:rPr>
              <a:t>modelling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9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/>
          <p:nvPr/>
        </p:nvSpPr>
        <p:spPr>
          <a:xfrm>
            <a:off x="492887" y="7817032"/>
            <a:ext cx="10575452" cy="1527217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40" name="Rectangle"/>
          <p:cNvSpPr/>
          <p:nvPr/>
        </p:nvSpPr>
        <p:spPr>
          <a:xfrm>
            <a:off x="356407" y="1733121"/>
            <a:ext cx="12185888" cy="1428347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pic>
        <p:nvPicPr>
          <p:cNvPr id="394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9990" y="3871775"/>
            <a:ext cx="4531058" cy="1477534"/>
          </a:xfrm>
          <a:prstGeom prst="rect">
            <a:avLst/>
          </a:prstGeom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4502167"/>
            <a:ext cx="2323510" cy="56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The </a:t>
            </a:r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Hamiltonian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" name="⦿ Which properties we aim at and which level of accuracy are we seeking?"/>
          <p:cNvSpPr txBox="1"/>
          <p:nvPr/>
        </p:nvSpPr>
        <p:spPr>
          <a:xfrm>
            <a:off x="410210" y="2285004"/>
            <a:ext cx="121320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⦿ Non-trivial </a:t>
            </a:r>
            <a:r>
              <a:rPr lang="fr-FR" dirty="0" err="1" smtClean="0">
                <a:solidFill>
                  <a:schemeClr val="tx1"/>
                </a:solidFill>
              </a:rPr>
              <a:t>formal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task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whose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difficulty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increases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order</a:t>
            </a:r>
            <a:r>
              <a:rPr lang="fr-FR" dirty="0" smtClean="0">
                <a:solidFill>
                  <a:schemeClr val="tx1"/>
                </a:solidFill>
              </a:rPr>
              <a:t> (</a:t>
            </a:r>
            <a:r>
              <a:rPr lang="fr-FR" dirty="0" err="1" smtClean="0">
                <a:solidFill>
                  <a:schemeClr val="tx1"/>
                </a:solidFill>
              </a:rPr>
              <a:t>e.g</a:t>
            </a:r>
            <a:r>
              <a:rPr lang="fr-FR" dirty="0" smtClean="0">
                <a:solidFill>
                  <a:schemeClr val="tx1"/>
                </a:solidFill>
              </a:rPr>
              <a:t>. </a:t>
            </a:r>
            <a:r>
              <a:rPr lang="fr-FR" b="1" dirty="0" smtClean="0">
                <a:solidFill>
                  <a:schemeClr val="tx1"/>
                </a:solidFill>
              </a:rPr>
              <a:t>3N at N</a:t>
            </a:r>
            <a:r>
              <a:rPr lang="fr-FR" b="1" baseline="30000" dirty="0" smtClean="0">
                <a:solidFill>
                  <a:schemeClr val="tx1"/>
                </a:solidFill>
              </a:rPr>
              <a:t>2</a:t>
            </a:r>
            <a:r>
              <a:rPr lang="fr-FR" b="1" dirty="0" smtClean="0">
                <a:solidFill>
                  <a:schemeClr val="tx1"/>
                </a:solidFill>
              </a:rPr>
              <a:t>LO, 4N at N</a:t>
            </a:r>
            <a:r>
              <a:rPr lang="fr-FR" b="1" baseline="30000" dirty="0" smtClean="0">
                <a:solidFill>
                  <a:schemeClr val="tx1"/>
                </a:solidFill>
              </a:rPr>
              <a:t>3</a:t>
            </a:r>
            <a:r>
              <a:rPr lang="fr-FR" b="1" dirty="0" smtClean="0">
                <a:solidFill>
                  <a:schemeClr val="tx1"/>
                </a:solidFill>
              </a:rPr>
              <a:t>LO</a:t>
            </a:r>
            <a:r>
              <a:rPr lang="fr-FR" dirty="0" smtClean="0">
                <a:solidFill>
                  <a:schemeClr val="tx1"/>
                </a:solidFill>
              </a:rPr>
              <a:t>…)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⦿ </a:t>
            </a:r>
            <a:r>
              <a:rPr lang="en-US" dirty="0">
                <a:solidFill>
                  <a:schemeClr val="tx1"/>
                </a:solidFill>
              </a:rPr>
              <a:t>Fit LECs </a:t>
            </a:r>
            <a:r>
              <a:rPr lang="en-US" dirty="0" smtClean="0">
                <a:solidFill>
                  <a:schemeClr val="tx1"/>
                </a:solidFill>
              </a:rPr>
              <a:t>of mode-2k tensor to </a:t>
            </a:r>
            <a:r>
              <a:rPr lang="en-US" dirty="0">
                <a:solidFill>
                  <a:schemeClr val="tx1"/>
                </a:solidFill>
              </a:rPr>
              <a:t>experimental data (or lattice QCD</a:t>
            </a:r>
            <a:r>
              <a:rPr lang="en-US" dirty="0" smtClean="0">
                <a:solidFill>
                  <a:schemeClr val="tx1"/>
                </a:solidFill>
              </a:rPr>
              <a:t>) in A = k-body systems</a:t>
            </a:r>
          </a:p>
        </p:txBody>
      </p:sp>
      <p:sp>
        <p:nvSpPr>
          <p:cNvPr id="64" name="Ab initio (= “from scratch”) approach"/>
          <p:cNvSpPr txBox="1"/>
          <p:nvPr/>
        </p:nvSpPr>
        <p:spPr>
          <a:xfrm>
            <a:off x="450384" y="1764612"/>
            <a:ext cx="936235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err="1" smtClean="0"/>
              <a:t>Build</a:t>
            </a:r>
            <a:r>
              <a:rPr lang="fr-FR" i="1" dirty="0" smtClean="0"/>
              <a:t> H (and </a:t>
            </a:r>
            <a:r>
              <a:rPr lang="fr-FR" i="1" dirty="0" err="1" smtClean="0"/>
              <a:t>other</a:t>
            </a:r>
            <a:r>
              <a:rPr lang="fr-FR" i="1" dirty="0" smtClean="0"/>
              <a:t> </a:t>
            </a:r>
            <a:r>
              <a:rPr lang="fr-FR" i="1" dirty="0" err="1" smtClean="0"/>
              <a:t>operators</a:t>
            </a:r>
            <a:r>
              <a:rPr lang="fr-FR" i="1" dirty="0" smtClean="0"/>
              <a:t>) </a:t>
            </a:r>
            <a:r>
              <a:rPr lang="fr-FR" i="1" dirty="0" err="1" smtClean="0"/>
              <a:t>with</a:t>
            </a:r>
            <a:r>
              <a:rPr lang="fr-FR" i="1" dirty="0" smtClean="0"/>
              <a:t> </a:t>
            </a:r>
            <a:r>
              <a:rPr lang="fr-FR" i="1" dirty="0" err="1" smtClean="0">
                <a:latin typeface="Symbol" panose="05050102010706020507" pitchFamily="18" charset="2"/>
              </a:rPr>
              <a:t>c</a:t>
            </a:r>
            <a:r>
              <a:rPr lang="fr-FR" i="1" dirty="0" err="1" smtClean="0"/>
              <a:t>EFT</a:t>
            </a:r>
            <a:r>
              <a:rPr lang="fr-FR" i="1" dirty="0" smtClean="0"/>
              <a:t> at </a:t>
            </a:r>
            <a:r>
              <a:rPr lang="fr-FR" i="1" dirty="0" err="1" smtClean="0"/>
              <a:t>various</a:t>
            </a:r>
            <a:r>
              <a:rPr lang="fr-FR" i="1" dirty="0" smtClean="0"/>
              <a:t> </a:t>
            </a:r>
            <a:r>
              <a:rPr lang="fr-FR" i="1" dirty="0" err="1" smtClean="0"/>
              <a:t>orders</a:t>
            </a:r>
            <a:endParaRPr dirty="0"/>
          </a:p>
        </p:txBody>
      </p:sp>
      <p:sp>
        <p:nvSpPr>
          <p:cNvPr id="75" name="Ab initio (= “from scratch”) approach"/>
          <p:cNvSpPr txBox="1"/>
          <p:nvPr/>
        </p:nvSpPr>
        <p:spPr>
          <a:xfrm>
            <a:off x="4116702" y="4061284"/>
            <a:ext cx="50733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A-body Schrödinger Equation</a:t>
            </a:r>
            <a:endParaRPr dirty="0"/>
          </a:p>
        </p:txBody>
      </p:sp>
      <p:sp>
        <p:nvSpPr>
          <p:cNvPr id="39" name="Oval"/>
          <p:cNvSpPr/>
          <p:nvPr/>
        </p:nvSpPr>
        <p:spPr>
          <a:xfrm>
            <a:off x="5259633" y="4542979"/>
            <a:ext cx="404064" cy="479760"/>
          </a:xfrm>
          <a:prstGeom prst="ellipse">
            <a:avLst/>
          </a:prstGeom>
          <a:solidFill>
            <a:srgbClr val="009900">
              <a:alpha val="2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76" y="6421741"/>
            <a:ext cx="5038697" cy="440950"/>
          </a:xfrm>
          <a:prstGeom prst="rect">
            <a:avLst/>
          </a:prstGeom>
        </p:spPr>
      </p:pic>
      <p:sp>
        <p:nvSpPr>
          <p:cNvPr id="42" name="A-body Hamiltonian"/>
          <p:cNvSpPr txBox="1"/>
          <p:nvPr/>
        </p:nvSpPr>
        <p:spPr>
          <a:xfrm>
            <a:off x="221782" y="5661737"/>
            <a:ext cx="66021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smtClean="0"/>
              <a:t>Effective description = </a:t>
            </a:r>
            <a:r>
              <a:rPr i="1" dirty="0" smtClean="0"/>
              <a:t>A</a:t>
            </a:r>
            <a:r>
              <a:rPr dirty="0" smtClean="0"/>
              <a:t>-body </a:t>
            </a:r>
            <a:r>
              <a:rPr lang="fr-FR" dirty="0" err="1" smtClean="0"/>
              <a:t>operator</a:t>
            </a:r>
            <a:r>
              <a:rPr lang="fr-FR" dirty="0" smtClean="0"/>
              <a:t> in </a:t>
            </a:r>
            <a:r>
              <a:rPr lang="fr-FR" dirty="0" err="1" smtClean="0"/>
              <a:t>principle</a:t>
            </a:r>
            <a:endParaRPr dirty="0"/>
          </a:p>
        </p:txBody>
      </p:sp>
      <p:sp>
        <p:nvSpPr>
          <p:cNvPr id="44" name="Line"/>
          <p:cNvSpPr/>
          <p:nvPr/>
        </p:nvSpPr>
        <p:spPr>
          <a:xfrm flipH="1">
            <a:off x="3166282" y="4909766"/>
            <a:ext cx="1995351" cy="680996"/>
          </a:xfrm>
          <a:prstGeom prst="line">
            <a:avLst/>
          </a:prstGeom>
          <a:ln w="50800">
            <a:solidFill>
              <a:srgbClr val="009900">
                <a:alpha val="2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6" name="Line"/>
          <p:cNvSpPr/>
          <p:nvPr/>
        </p:nvSpPr>
        <p:spPr>
          <a:xfrm flipH="1" flipV="1">
            <a:off x="3326538" y="3383562"/>
            <a:ext cx="1835096" cy="1307382"/>
          </a:xfrm>
          <a:prstGeom prst="line">
            <a:avLst/>
          </a:prstGeom>
          <a:ln w="50800">
            <a:solidFill>
              <a:srgbClr val="009900">
                <a:alpha val="2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0" name="Rectangle à coins arrondis 9"/>
          <p:cNvSpPr/>
          <p:nvPr/>
        </p:nvSpPr>
        <p:spPr>
          <a:xfrm>
            <a:off x="1310186" y="6362195"/>
            <a:ext cx="1514901" cy="51995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7" name="A-body Hamiltonian"/>
          <p:cNvSpPr txBox="1"/>
          <p:nvPr/>
        </p:nvSpPr>
        <p:spPr>
          <a:xfrm>
            <a:off x="5273281" y="6441003"/>
            <a:ext cx="767961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b="1" dirty="0" smtClean="0">
                <a:solidFill>
                  <a:srgbClr val="FF0000"/>
                </a:solidFill>
              </a:rPr>
              <a:t>At least 3N </a:t>
            </a:r>
            <a:r>
              <a:rPr lang="fr-FR" b="1" dirty="0" err="1" smtClean="0">
                <a:solidFill>
                  <a:srgbClr val="FF0000"/>
                </a:solidFill>
              </a:rPr>
              <a:t>necessary</a:t>
            </a:r>
            <a:r>
              <a:rPr lang="fr-FR" b="1" dirty="0" smtClean="0">
                <a:solidFill>
                  <a:srgbClr val="FF0000"/>
                </a:solidFill>
              </a:rPr>
              <a:t> = major </a:t>
            </a:r>
            <a:r>
              <a:rPr lang="fr-FR" b="1" dirty="0" err="1" smtClean="0">
                <a:solidFill>
                  <a:srgbClr val="FF0000"/>
                </a:solidFill>
              </a:rPr>
              <a:t>difficulty</a:t>
            </a:r>
            <a:r>
              <a:rPr lang="fr-FR" b="1" dirty="0" smtClean="0">
                <a:solidFill>
                  <a:srgbClr val="FF0000"/>
                </a:solidFill>
              </a:rPr>
              <a:t> to </a:t>
            </a:r>
            <a:r>
              <a:rPr lang="fr-FR" b="1" dirty="0" err="1" smtClean="0">
                <a:solidFill>
                  <a:srgbClr val="FF0000"/>
                </a:solidFill>
              </a:rPr>
              <a:t>solve</a:t>
            </a:r>
            <a:r>
              <a:rPr lang="fr-FR" b="1" dirty="0" smtClean="0">
                <a:solidFill>
                  <a:srgbClr val="FF0000"/>
                </a:solidFill>
              </a:rPr>
              <a:t> SE </a:t>
            </a:r>
            <a:r>
              <a:rPr lang="fr-FR" b="1" dirty="0" err="1" smtClean="0">
                <a:solidFill>
                  <a:srgbClr val="FF0000"/>
                </a:solidFill>
              </a:rPr>
              <a:t>next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1" name="1. Use separation of scales to define d.o.f &amp; expansion parameter"/>
          <p:cNvSpPr txBox="1"/>
          <p:nvPr/>
        </p:nvSpPr>
        <p:spPr>
          <a:xfrm>
            <a:off x="499960" y="7718163"/>
            <a:ext cx="10568379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b="1" dirty="0" smtClean="0"/>
              <a:t>For the </a:t>
            </a:r>
            <a:r>
              <a:rPr lang="fr-FR" b="1" dirty="0" err="1" smtClean="0"/>
              <a:t>actual</a:t>
            </a:r>
            <a:r>
              <a:rPr lang="fr-FR" b="1" dirty="0" smtClean="0"/>
              <a:t> construction of </a:t>
            </a:r>
            <a:r>
              <a:rPr lang="fr-FR" b="1" dirty="0" err="1" smtClean="0"/>
              <a:t>V</a:t>
            </a:r>
            <a:r>
              <a:rPr lang="fr-FR" b="1" baseline="30000" dirty="0" err="1" smtClean="0"/>
              <a:t>kN</a:t>
            </a:r>
            <a:r>
              <a:rPr lang="fr-FR" b="1" dirty="0" smtClean="0"/>
              <a:t> </a:t>
            </a:r>
            <a:r>
              <a:rPr lang="fr-FR" b="1" dirty="0" err="1" smtClean="0"/>
              <a:t>operators</a:t>
            </a:r>
            <a:r>
              <a:rPr lang="fr-FR" b="1" dirty="0" smtClean="0"/>
              <a:t> via </a:t>
            </a:r>
            <a:r>
              <a:rPr lang="fr-FR" b="1" dirty="0" err="1" smtClean="0">
                <a:latin typeface="Symbol" panose="05050102010706020507" pitchFamily="18" charset="2"/>
              </a:rPr>
              <a:t>c</a:t>
            </a:r>
            <a:r>
              <a:rPr lang="fr-FR" b="1" dirty="0" err="1" smtClean="0"/>
              <a:t>EFT</a:t>
            </a:r>
            <a:endParaRPr lang="fr-FR" b="1" dirty="0" smtClean="0"/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 smtClean="0">
                <a:sym typeface="Wingdings" panose="05000000000000000000" pitchFamily="2" charset="2"/>
              </a:rPr>
              <a:t> </a:t>
            </a:r>
            <a:r>
              <a:rPr lang="fr-FR" dirty="0" err="1"/>
              <a:t>S</a:t>
            </a:r>
            <a:r>
              <a:rPr lang="fr-FR" dirty="0" err="1" smtClean="0"/>
              <a:t>ee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talk at the GDR NBODY </a:t>
            </a:r>
            <a:r>
              <a:rPr lang="fr-FR" dirty="0" err="1" smtClean="0"/>
              <a:t>kickoff</a:t>
            </a:r>
            <a:r>
              <a:rPr lang="fr-FR" dirty="0" smtClean="0"/>
              <a:t> meeting, Lille, </a:t>
            </a:r>
            <a:r>
              <a:rPr lang="fr-FR" dirty="0" err="1" smtClean="0"/>
              <a:t>January</a:t>
            </a:r>
            <a:r>
              <a:rPr lang="fr-FR" dirty="0" smtClean="0"/>
              <a:t> 2020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 		</a:t>
            </a:r>
            <a:r>
              <a:rPr lang="fr-FR" dirty="0" smtClean="0">
                <a:sym typeface="Wingdings" panose="05000000000000000000" pitchFamily="2" charset="2"/>
              </a:rPr>
              <a:t> Not </a:t>
            </a:r>
            <a:r>
              <a:rPr lang="fr-FR" dirty="0" err="1" smtClean="0">
                <a:sym typeface="Wingdings" panose="05000000000000000000" pitchFamily="2" charset="2"/>
              </a:rPr>
              <a:t>recalled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here</a:t>
            </a:r>
            <a:endParaRPr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5093393" y="1746769"/>
            <a:ext cx="3149854" cy="472637"/>
          </a:xfrm>
          <a:prstGeom prst="roundRect">
            <a:avLst/>
          </a:prstGeom>
          <a:noFill/>
          <a:ln w="38100" cap="flat">
            <a:solidFill>
              <a:srgbClr val="0099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0" name="Line"/>
          <p:cNvSpPr/>
          <p:nvPr/>
        </p:nvSpPr>
        <p:spPr>
          <a:xfrm>
            <a:off x="8243247" y="2208562"/>
            <a:ext cx="946833" cy="1255877"/>
          </a:xfrm>
          <a:prstGeom prst="line">
            <a:avLst/>
          </a:prstGeom>
          <a:ln w="50800">
            <a:solidFill>
              <a:srgbClr val="009900">
                <a:alpha val="25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2" name="A-body Hamiltonian"/>
          <p:cNvSpPr txBox="1"/>
          <p:nvPr/>
        </p:nvSpPr>
        <p:spPr>
          <a:xfrm>
            <a:off x="9189678" y="3445487"/>
            <a:ext cx="361628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err="1" smtClean="0">
                <a:solidFill>
                  <a:srgbClr val="009900"/>
                </a:solidFill>
              </a:rPr>
              <a:t>Organization</a:t>
            </a:r>
            <a:r>
              <a:rPr lang="fr-FR" sz="2000" dirty="0" smtClean="0">
                <a:solidFill>
                  <a:srgbClr val="009900"/>
                </a:solidFill>
              </a:rPr>
              <a:t> = power </a:t>
            </a:r>
            <a:r>
              <a:rPr lang="fr-FR" sz="2000" dirty="0" err="1" smtClean="0">
                <a:solidFill>
                  <a:srgbClr val="009900"/>
                </a:solidFill>
              </a:rPr>
              <a:t>counting</a:t>
            </a:r>
            <a:endParaRPr lang="fr-FR" sz="2000" dirty="0" smtClean="0">
              <a:solidFill>
                <a:srgbClr val="009900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smtClean="0">
                <a:solidFill>
                  <a:srgbClr val="009900"/>
                </a:solidFill>
              </a:rPr>
              <a:t>Importance of interaction </a:t>
            </a:r>
            <a:r>
              <a:rPr lang="fr-FR" sz="2000" dirty="0" err="1" smtClean="0">
                <a:solidFill>
                  <a:srgbClr val="009900"/>
                </a:solidFill>
              </a:rPr>
              <a:t>terms</a:t>
            </a:r>
            <a:endParaRPr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33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0" grpId="0" animBg="1"/>
      <p:bldP spid="38" grpId="0" animBg="1"/>
      <p:bldP spid="64" grpId="0" animBg="1"/>
      <p:bldP spid="42" grpId="0" animBg="1"/>
      <p:bldP spid="44" grpId="0" animBg="1"/>
      <p:bldP spid="86" grpId="0" animBg="1"/>
      <p:bldP spid="10" grpId="0" animBg="1"/>
      <p:bldP spid="87" grpId="0" animBg="1"/>
      <p:bldP spid="21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"/>
          <p:cNvSpPr/>
          <p:nvPr/>
        </p:nvSpPr>
        <p:spPr>
          <a:xfrm>
            <a:off x="5458170" y="6863717"/>
            <a:ext cx="7384376" cy="2133918"/>
          </a:xfrm>
          <a:prstGeom prst="rect">
            <a:avLst/>
          </a:prstGeom>
          <a:solidFill>
            <a:srgbClr val="007E00">
              <a:alpha val="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85" name="Rectangle"/>
          <p:cNvSpPr/>
          <p:nvPr/>
        </p:nvSpPr>
        <p:spPr>
          <a:xfrm>
            <a:off x="5458170" y="2028924"/>
            <a:ext cx="7201121" cy="4164769"/>
          </a:xfrm>
          <a:prstGeom prst="rect">
            <a:avLst/>
          </a:prstGeom>
          <a:solidFill>
            <a:srgbClr val="FF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1020" name="Effective field theory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3F800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Symmetries</a:t>
            </a:r>
            <a:r>
              <a:rPr lang="fr-FR" dirty="0" smtClean="0">
                <a:solidFill>
                  <a:srgbClr val="0033CC"/>
                </a:solidFill>
              </a:rPr>
              <a:t> of the </a:t>
            </a:r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Hamiltonian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021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1. Use separation of scales to define d.o.f &amp; expansion parameter"/>
          <p:cNvSpPr txBox="1"/>
          <p:nvPr/>
        </p:nvSpPr>
        <p:spPr>
          <a:xfrm>
            <a:off x="5458172" y="1948885"/>
            <a:ext cx="7201120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b="1" dirty="0" err="1" smtClean="0"/>
              <a:t>Nuclear</a:t>
            </a:r>
            <a:r>
              <a:rPr lang="fr-FR" b="1" dirty="0" smtClean="0"/>
              <a:t> </a:t>
            </a:r>
            <a:r>
              <a:rPr lang="fr-FR" b="1" dirty="0" err="1" smtClean="0"/>
              <a:t>systems</a:t>
            </a:r>
            <a:r>
              <a:rPr lang="fr-FR" b="1" dirty="0" smtClean="0"/>
              <a:t> are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>
                <a:sym typeface="Wingdings" panose="05000000000000000000" pitchFamily="2" charset="2"/>
              </a:rPr>
              <a:t> </a:t>
            </a:r>
            <a:r>
              <a:rPr lang="fr-FR" b="1" dirty="0" err="1" smtClean="0"/>
              <a:t>Translationally</a:t>
            </a:r>
            <a:r>
              <a:rPr lang="fr-FR" b="1" dirty="0" smtClean="0"/>
              <a:t> invariant: T(1)</a:t>
            </a:r>
            <a:endParaRPr lang="fr-FR" b="1" dirty="0"/>
          </a:p>
          <a:p>
            <a:pPr>
              <a:lnSpc>
                <a:spcPct val="150000"/>
              </a:lnSpc>
            </a:pPr>
            <a:r>
              <a:rPr lang="fr-FR" dirty="0"/>
              <a:t>		[</a:t>
            </a:r>
            <a:r>
              <a:rPr lang="fr-FR" dirty="0" err="1"/>
              <a:t>H,P</a:t>
            </a:r>
            <a:r>
              <a:rPr lang="fr-FR" baseline="-25000" dirty="0" err="1"/>
              <a:t>i</a:t>
            </a:r>
            <a:r>
              <a:rPr lang="fr-FR" dirty="0"/>
              <a:t>] = </a:t>
            </a:r>
            <a:r>
              <a:rPr lang="fr-FR" dirty="0" smtClean="0"/>
              <a:t>0 </a:t>
            </a:r>
            <a:r>
              <a:rPr lang="fr-FR" dirty="0">
                <a:sym typeface="Wingdings" panose="05000000000000000000" pitchFamily="2" charset="2"/>
              </a:rPr>
              <a:t> </a:t>
            </a:r>
            <a:r>
              <a:rPr lang="fr-FR" dirty="0" smtClean="0">
                <a:sym typeface="Wingdings" panose="05000000000000000000" pitchFamily="2" charset="2"/>
              </a:rPr>
              <a:t>| </a:t>
            </a:r>
            <a:r>
              <a:rPr lang="fr-FR" dirty="0" err="1"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fr-FR" baseline="30000" dirty="0" err="1" smtClean="0">
                <a:sym typeface="Wingdings" panose="05000000000000000000" pitchFamily="2" charset="2"/>
              </a:rPr>
              <a:t>P</a:t>
            </a:r>
            <a:r>
              <a:rPr lang="fr-FR" baseline="-25000" dirty="0" err="1" smtClean="0">
                <a:sym typeface="Wingdings" panose="05000000000000000000" pitchFamily="2" charset="2"/>
              </a:rPr>
              <a:t>cm</a:t>
            </a:r>
            <a:r>
              <a:rPr lang="fr-FR" dirty="0" smtClean="0">
                <a:sym typeface="Wingdings" panose="05000000000000000000" pitchFamily="2" charset="2"/>
              </a:rPr>
              <a:t> &gt; </a:t>
            </a:r>
            <a:r>
              <a:rPr lang="fr-FR" b="1" dirty="0" smtClean="0">
                <a:sym typeface="Wingdings" panose="05000000000000000000" pitchFamily="2" charset="2"/>
              </a:rPr>
              <a:t>| </a:t>
            </a:r>
            <a:r>
              <a:rPr lang="fr-FR" b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fr-FR" b="1" baseline="-25000" dirty="0" err="1" smtClean="0">
                <a:sym typeface="Wingdings" panose="05000000000000000000" pitchFamily="2" charset="2"/>
              </a:rPr>
              <a:t>im</a:t>
            </a:r>
            <a:r>
              <a:rPr lang="fr-FR" b="1" dirty="0" smtClean="0">
                <a:sym typeface="Wingdings" panose="05000000000000000000" pitchFamily="2" charset="2"/>
              </a:rPr>
              <a:t> &gt;</a:t>
            </a:r>
          </a:p>
          <a:p>
            <a:pPr>
              <a:lnSpc>
                <a:spcPct val="150000"/>
              </a:lnSpc>
            </a:pPr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 </a:t>
            </a:r>
            <a:r>
              <a:rPr lang="fr-FR" b="1" dirty="0" err="1" smtClean="0"/>
              <a:t>Rotationally</a:t>
            </a:r>
            <a:r>
              <a:rPr lang="fr-FR" b="1" dirty="0" smtClean="0"/>
              <a:t> invariant: SU(2)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/>
              <a:t>	[H,J</a:t>
            </a:r>
            <a:r>
              <a:rPr lang="fr-FR" baseline="30000" dirty="0" smtClean="0"/>
              <a:t>2</a:t>
            </a:r>
            <a:r>
              <a:rPr lang="fr-FR" dirty="0" smtClean="0"/>
              <a:t>] = [</a:t>
            </a:r>
            <a:r>
              <a:rPr lang="fr-FR" dirty="0" err="1" smtClean="0"/>
              <a:t>H,J</a:t>
            </a:r>
            <a:r>
              <a:rPr lang="fr-FR" baseline="-25000" dirty="0" err="1" smtClean="0"/>
              <a:t>z</a:t>
            </a:r>
            <a:r>
              <a:rPr lang="fr-FR" dirty="0" smtClean="0"/>
              <a:t>] = 0 </a:t>
            </a:r>
            <a:r>
              <a:rPr lang="fr-FR" dirty="0" smtClean="0">
                <a:sym typeface="Wingdings" panose="05000000000000000000" pitchFamily="2" charset="2"/>
              </a:rPr>
              <a:t> </a:t>
            </a:r>
            <a:r>
              <a:rPr lang="fr-FR" b="1" dirty="0" smtClean="0">
                <a:sym typeface="Wingdings" panose="05000000000000000000" pitchFamily="2" charset="2"/>
              </a:rPr>
              <a:t>| </a:t>
            </a:r>
            <a:r>
              <a:rPr lang="fr-FR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fr-FR" b="1" baseline="30000" dirty="0" smtClean="0">
                <a:sym typeface="Wingdings" panose="05000000000000000000" pitchFamily="2" charset="2"/>
              </a:rPr>
              <a:t>JM</a:t>
            </a:r>
            <a:r>
              <a:rPr lang="fr-FR" b="1" dirty="0" smtClean="0">
                <a:sym typeface="Wingdings" panose="05000000000000000000" pitchFamily="2" charset="2"/>
              </a:rPr>
              <a:t> &gt;</a:t>
            </a:r>
            <a:endParaRPr lang="fr-FR" b="1" dirty="0" smtClean="0"/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>
                <a:sym typeface="Wingdings" panose="05000000000000000000" pitchFamily="2" charset="2"/>
              </a:rPr>
              <a:t> </a:t>
            </a:r>
            <a:r>
              <a:rPr lang="fr-FR" b="1" dirty="0" smtClean="0"/>
              <a:t>Carry </a:t>
            </a:r>
            <a:r>
              <a:rPr lang="fr-FR" b="1" dirty="0" err="1" smtClean="0"/>
              <a:t>fixed</a:t>
            </a:r>
            <a:r>
              <a:rPr lang="fr-FR" b="1" dirty="0" smtClean="0"/>
              <a:t> neutrons/protons </a:t>
            </a:r>
            <a:r>
              <a:rPr lang="fr-FR" b="1" dirty="0" err="1" smtClean="0"/>
              <a:t>numbers</a:t>
            </a:r>
            <a:r>
              <a:rPr lang="fr-FR" dirty="0" smtClean="0"/>
              <a:t>: </a:t>
            </a:r>
            <a:r>
              <a:rPr lang="fr-FR" b="1" dirty="0" smtClean="0"/>
              <a:t>U(1)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/>
              <a:t>	[H,N] = [H,Z] = 0 </a:t>
            </a:r>
            <a:r>
              <a:rPr lang="fr-FR" dirty="0">
                <a:sym typeface="Wingdings" panose="05000000000000000000" pitchFamily="2" charset="2"/>
              </a:rPr>
              <a:t> </a:t>
            </a:r>
            <a:r>
              <a:rPr lang="fr-FR" b="1" dirty="0">
                <a:sym typeface="Wingdings" panose="05000000000000000000" pitchFamily="2" charset="2"/>
              </a:rPr>
              <a:t>| </a:t>
            </a:r>
            <a:r>
              <a:rPr lang="fr-FR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fr-FR" b="1" baseline="30000" dirty="0" smtClean="0">
                <a:sym typeface="Wingdings" panose="05000000000000000000" pitchFamily="2" charset="2"/>
              </a:rPr>
              <a:t>JMNZ</a:t>
            </a:r>
            <a:r>
              <a:rPr lang="fr-FR" b="1" dirty="0" smtClean="0">
                <a:sym typeface="Wingdings" panose="05000000000000000000" pitchFamily="2" charset="2"/>
              </a:rPr>
              <a:t> &gt;</a:t>
            </a:r>
            <a:endParaRPr lang="fr-FR" b="1" dirty="0" smtClean="0"/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 </a:t>
            </a:r>
            <a:r>
              <a:rPr lang="fr-FR" sz="2000" dirty="0" smtClean="0"/>
              <a:t>+ </a:t>
            </a:r>
            <a:r>
              <a:rPr lang="fr-FR" sz="2000" dirty="0" err="1" smtClean="0"/>
              <a:t>additional</a:t>
            </a:r>
            <a:r>
              <a:rPr lang="fr-FR" sz="2000" dirty="0" smtClean="0"/>
              <a:t> </a:t>
            </a:r>
            <a:r>
              <a:rPr lang="fr-FR" sz="2000" dirty="0" err="1" smtClean="0"/>
              <a:t>symmetries</a:t>
            </a:r>
            <a:r>
              <a:rPr lang="fr-FR" sz="2000" dirty="0" smtClean="0"/>
              <a:t> (time reversal, </a:t>
            </a:r>
            <a:r>
              <a:rPr lang="fr-FR" sz="2000" dirty="0" err="1" smtClean="0"/>
              <a:t>parity</a:t>
            </a:r>
            <a:r>
              <a:rPr lang="fr-FR" sz="2000" dirty="0" smtClean="0"/>
              <a:t>, ~isospin)</a:t>
            </a:r>
            <a:endParaRPr sz="2000" dirty="0"/>
          </a:p>
        </p:txBody>
      </p:sp>
      <p:sp>
        <p:nvSpPr>
          <p:cNvPr id="84" name="1. Use separation of scales to define d.o.f &amp; expansion parameter"/>
          <p:cNvSpPr txBox="1"/>
          <p:nvPr/>
        </p:nvSpPr>
        <p:spPr>
          <a:xfrm>
            <a:off x="5458170" y="6863717"/>
            <a:ext cx="751575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b="1" dirty="0" smtClean="0"/>
              <a:t>Symmetries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>
                <a:sym typeface="Wingdings" panose="05000000000000000000" pitchFamily="2" charset="2"/>
              </a:rPr>
              <a:t>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constrain</a:t>
            </a:r>
            <a:r>
              <a:rPr lang="fr-FR" dirty="0" smtClean="0"/>
              <a:t> the </a:t>
            </a:r>
            <a:r>
              <a:rPr lang="fr-FR" dirty="0" err="1" smtClean="0"/>
              <a:t>mathematical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of H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>
                <a:sym typeface="Wingdings" panose="05000000000000000000" pitchFamily="2" charset="2"/>
              </a:rPr>
              <a:t> </a:t>
            </a:r>
            <a:r>
              <a:rPr lang="fr-FR" dirty="0" err="1" smtClean="0"/>
              <a:t>Dictates</a:t>
            </a:r>
            <a:r>
              <a:rPr lang="fr-FR" dirty="0"/>
              <a:t> </a:t>
            </a:r>
            <a:r>
              <a:rPr lang="fr-FR" dirty="0" smtClean="0"/>
              <a:t>quantum </a:t>
            </a:r>
            <a:r>
              <a:rPr lang="fr-FR" dirty="0" err="1" smtClean="0"/>
              <a:t>numbers</a:t>
            </a:r>
            <a:r>
              <a:rPr lang="fr-FR" dirty="0" smtClean="0"/>
              <a:t> of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eigenstates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 smtClean="0"/>
              <a:t>		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factorization</a:t>
            </a:r>
            <a:r>
              <a:rPr lang="fr-FR" dirty="0" smtClean="0"/>
              <a:t> of cm hard to </a:t>
            </a:r>
            <a:r>
              <a:rPr lang="fr-FR" dirty="0" err="1" smtClean="0"/>
              <a:t>ensure</a:t>
            </a:r>
            <a:r>
              <a:rPr lang="fr-FR" dirty="0" smtClean="0"/>
              <a:t> in practice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26" y="4666215"/>
            <a:ext cx="1575900" cy="1147567"/>
          </a:xfrm>
          <a:prstGeom prst="rect">
            <a:avLst/>
          </a:prstGeom>
        </p:spPr>
      </p:pic>
      <p:sp>
        <p:nvSpPr>
          <p:cNvPr id="89" name="Sketch of an atom"/>
          <p:cNvSpPr txBox="1"/>
          <p:nvPr/>
        </p:nvSpPr>
        <p:spPr>
          <a:xfrm>
            <a:off x="558482" y="5789407"/>
            <a:ext cx="4081388" cy="57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solidFill>
                  <a:srgbClr val="5E5E5E"/>
                </a:solidFill>
              </a:defRPr>
            </a:lvl1pPr>
          </a:lstStyle>
          <a:p>
            <a:r>
              <a:rPr lang="fr-FR" sz="1800" b="1" dirty="0" smtClean="0">
                <a:solidFill>
                  <a:schemeClr val="tx1"/>
                </a:solidFill>
              </a:rPr>
              <a:t>Total center-of-mass  </a:t>
            </a:r>
            <a:r>
              <a:rPr lang="fr-FR" sz="1800" b="1" dirty="0" err="1" smtClean="0">
                <a:solidFill>
                  <a:schemeClr val="tx1"/>
                </a:solidFill>
              </a:rPr>
              <a:t>momentum</a:t>
            </a:r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9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185" y="1948885"/>
            <a:ext cx="1984241" cy="198424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ketch of an atom"/>
          <p:cNvSpPr txBox="1"/>
          <p:nvPr/>
        </p:nvSpPr>
        <p:spPr>
          <a:xfrm>
            <a:off x="390880" y="8017400"/>
            <a:ext cx="4469732" cy="590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solidFill>
                  <a:srgbClr val="5E5E5E"/>
                </a:solidFill>
              </a:defRPr>
            </a:lvl1pPr>
          </a:lstStyle>
          <a:p>
            <a:r>
              <a:rPr lang="fr-FR" sz="1800" b="1" dirty="0" smtClean="0">
                <a:solidFill>
                  <a:schemeClr val="tx1"/>
                </a:solidFill>
              </a:rPr>
              <a:t>Total (</a:t>
            </a:r>
            <a:r>
              <a:rPr lang="fr-FR" sz="1800" b="1" dirty="0" err="1" smtClean="0">
                <a:solidFill>
                  <a:schemeClr val="tx1"/>
                </a:solidFill>
              </a:rPr>
              <a:t>internal</a:t>
            </a:r>
            <a:r>
              <a:rPr lang="fr-FR" sz="1800" b="1" dirty="0" smtClean="0">
                <a:solidFill>
                  <a:schemeClr val="tx1"/>
                </a:solidFill>
              </a:rPr>
              <a:t>) </a:t>
            </a:r>
            <a:r>
              <a:rPr lang="fr-FR" sz="1800" b="1" dirty="0" err="1" smtClean="0">
                <a:solidFill>
                  <a:schemeClr val="tx1"/>
                </a:solidFill>
              </a:rPr>
              <a:t>angular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</a:rPr>
              <a:t>momentum</a:t>
            </a: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91" y="6903505"/>
            <a:ext cx="3754350" cy="1164867"/>
          </a:xfrm>
          <a:prstGeom prst="rect">
            <a:avLst/>
          </a:prstGeom>
        </p:spPr>
      </p:pic>
      <p:sp>
        <p:nvSpPr>
          <p:cNvPr id="91" name="Rectangle"/>
          <p:cNvSpPr/>
          <p:nvPr/>
        </p:nvSpPr>
        <p:spPr>
          <a:xfrm>
            <a:off x="558482" y="4561410"/>
            <a:ext cx="4081388" cy="1768244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97" name="Rectangle"/>
          <p:cNvSpPr/>
          <p:nvPr/>
        </p:nvSpPr>
        <p:spPr>
          <a:xfrm>
            <a:off x="558482" y="6788313"/>
            <a:ext cx="4177291" cy="1768244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55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6" grpId="0" animBg="1"/>
      <p:bldP spid="91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30" y="4055767"/>
            <a:ext cx="9264214" cy="4788633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" y="1534662"/>
            <a:ext cx="8405985" cy="172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0" name="Effective field theory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3F800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Phenomenology</a:t>
            </a:r>
            <a:r>
              <a:rPr lang="fr-FR" dirty="0" smtClean="0">
                <a:solidFill>
                  <a:srgbClr val="0033CC"/>
                </a:solidFill>
              </a:rPr>
              <a:t> of inter-</a:t>
            </a:r>
            <a:r>
              <a:rPr lang="fr-FR" dirty="0" err="1" smtClean="0">
                <a:solidFill>
                  <a:srgbClr val="0033CC"/>
                </a:solidFill>
              </a:rPr>
              <a:t>nucleon</a:t>
            </a:r>
            <a:r>
              <a:rPr lang="fr-FR" dirty="0" smtClean="0">
                <a:solidFill>
                  <a:srgbClr val="0033CC"/>
                </a:solidFill>
              </a:rPr>
              <a:t> interactions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021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1. Use separation of scales to define d.o.f &amp; expansion parameter"/>
          <p:cNvSpPr txBox="1"/>
          <p:nvPr/>
        </p:nvSpPr>
        <p:spPr>
          <a:xfrm>
            <a:off x="139053" y="3364149"/>
            <a:ext cx="1300127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1</a:t>
            </a:r>
            <a:r>
              <a:rPr dirty="0" smtClean="0"/>
              <a:t>. </a:t>
            </a:r>
            <a:r>
              <a:rPr lang="fr-FR" b="1" dirty="0" err="1" smtClean="0"/>
              <a:t>Complex</a:t>
            </a:r>
            <a:r>
              <a:rPr lang="fr-FR" b="1" dirty="0"/>
              <a:t> </a:t>
            </a:r>
            <a:r>
              <a:rPr lang="fr-FR" b="1" dirty="0" err="1" smtClean="0"/>
              <a:t>operator</a:t>
            </a:r>
            <a:r>
              <a:rPr lang="fr-FR" b="1" dirty="0" smtClean="0"/>
              <a:t> structure in </a:t>
            </a:r>
            <a:r>
              <a:rPr lang="fr-FR" b="1" dirty="0" err="1" smtClean="0"/>
              <a:t>r</a:t>
            </a:r>
            <a:r>
              <a:rPr lang="fr-FR" b="1" dirty="0" err="1" smtClean="0">
                <a:sym typeface="Symbol" panose="05050102010706020507" pitchFamily="18" charset="2"/>
              </a:rPr>
              <a:t></a:t>
            </a:r>
            <a:r>
              <a:rPr lang="fr-FR" b="1" dirty="0" err="1" smtClean="0">
                <a:latin typeface="Symbol" panose="05050102010706020507" pitchFamily="18" charset="2"/>
              </a:rPr>
              <a:t>s</a:t>
            </a:r>
            <a:r>
              <a:rPr lang="fr-FR" b="1" dirty="0" err="1" smtClean="0">
                <a:sym typeface="Symbol" panose="05050102010706020507" pitchFamily="18" charset="2"/>
              </a:rPr>
              <a:t></a:t>
            </a:r>
            <a:r>
              <a:rPr lang="fr-FR" b="1" dirty="0" err="1" smtClean="0">
                <a:latin typeface="Symbol" panose="05050102010706020507" pitchFamily="18" charset="2"/>
              </a:rPr>
              <a:t>t</a:t>
            </a:r>
            <a:r>
              <a:rPr lang="fr-FR" b="1" dirty="0" smtClean="0"/>
              <a:t> </a:t>
            </a:r>
            <a:r>
              <a:rPr lang="fr-FR" b="1" dirty="0" err="1" smtClean="0"/>
              <a:t>spaces</a:t>
            </a:r>
            <a:r>
              <a:rPr lang="fr-FR" b="1" dirty="0" smtClean="0"/>
              <a:t> (</a:t>
            </a:r>
            <a:r>
              <a:rPr lang="fr-FR" b="1" dirty="0" err="1" smtClean="0"/>
              <a:t>constrained</a:t>
            </a:r>
            <a:r>
              <a:rPr lang="fr-FR" b="1" dirty="0" smtClean="0"/>
              <a:t> by </a:t>
            </a:r>
            <a:r>
              <a:rPr lang="fr-FR" b="1" dirty="0" err="1" smtClean="0"/>
              <a:t>symmetries</a:t>
            </a:r>
            <a:r>
              <a:rPr lang="fr-FR" b="1" dirty="0" smtClean="0"/>
              <a:t>)</a:t>
            </a:r>
            <a:endParaRPr b="1" dirty="0"/>
          </a:p>
        </p:txBody>
      </p:sp>
      <p:sp>
        <p:nvSpPr>
          <p:cNvPr id="59" name="1. Use separation of scales to define d.o.f &amp; expansion parameter"/>
          <p:cNvSpPr txBox="1"/>
          <p:nvPr/>
        </p:nvSpPr>
        <p:spPr>
          <a:xfrm>
            <a:off x="5510500" y="1429114"/>
            <a:ext cx="758983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dirty="0" smtClean="0"/>
              <a:t>Interactions between effective 4-components point fermions</a:t>
            </a:r>
            <a:endParaRPr dirty="0"/>
          </a:p>
        </p:txBody>
      </p:sp>
      <p:sp>
        <p:nvSpPr>
          <p:cNvPr id="60" name="1. Use separation of scales to define d.o.f &amp; expansion parameter"/>
          <p:cNvSpPr txBox="1"/>
          <p:nvPr/>
        </p:nvSpPr>
        <p:spPr>
          <a:xfrm>
            <a:off x="6746888" y="1989535"/>
            <a:ext cx="615580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 </a:t>
            </a:r>
            <a:r>
              <a:rPr lang="fr-FR" dirty="0" err="1" smtClean="0">
                <a:sym typeface="Wingdings" panose="05000000000000000000" pitchFamily="2" charset="2"/>
              </a:rPr>
              <a:t>n</a:t>
            </a:r>
            <a:r>
              <a:rPr lang="fr-FR" dirty="0" err="1" smtClean="0"/>
              <a:t>ucleons</a:t>
            </a:r>
            <a:r>
              <a:rPr lang="fr-FR" dirty="0" smtClean="0"/>
              <a:t> = ±½ isospin &amp; ±½ </a:t>
            </a:r>
            <a:r>
              <a:rPr lang="fr-FR" dirty="0"/>
              <a:t>spin </a:t>
            </a:r>
            <a:r>
              <a:rPr lang="fr-FR" dirty="0" smtClean="0"/>
              <a:t>projections</a:t>
            </a:r>
            <a:endParaRPr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1163916" y="1447878"/>
            <a:ext cx="665476" cy="409045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9271928" y="1447878"/>
            <a:ext cx="1891987" cy="409045"/>
          </a:xfrm>
          <a:prstGeom prst="roundRect">
            <a:avLst/>
          </a:prstGeom>
          <a:noFill/>
          <a:ln w="381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1. Use separation of scales to define d.o.f &amp; expansion parameter"/>
          <p:cNvSpPr txBox="1"/>
          <p:nvPr/>
        </p:nvSpPr>
        <p:spPr>
          <a:xfrm>
            <a:off x="679864" y="9197308"/>
            <a:ext cx="1109304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ym typeface="Wingdings" panose="05000000000000000000" pitchFamily="2" charset="2"/>
              </a:rPr>
              <a:t></a:t>
            </a:r>
            <a:r>
              <a:rPr lang="fr-FR" dirty="0" smtClean="0"/>
              <a:t>AV18 model local but </a:t>
            </a:r>
            <a:r>
              <a:rPr lang="fr-FR" dirty="0" err="1" smtClean="0"/>
              <a:t>generally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interactions are non-local in </a:t>
            </a:r>
            <a:r>
              <a:rPr lang="fr-FR" dirty="0" err="1" smtClean="0"/>
              <a:t>space</a:t>
            </a:r>
            <a:endParaRPr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130846" y="4465827"/>
            <a:ext cx="1726654" cy="1789656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8157300" y="1452044"/>
            <a:ext cx="1128915" cy="40424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572219" y="4926588"/>
            <a:ext cx="360801" cy="316918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2338357" y="6534818"/>
            <a:ext cx="360801" cy="316918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8362956" y="4883542"/>
            <a:ext cx="595275" cy="359963"/>
          </a:xfrm>
          <a:prstGeom prst="roundRect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4191010" y="6491773"/>
            <a:ext cx="595275" cy="359963"/>
          </a:xfrm>
          <a:prstGeom prst="roundRect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6971125" y="7210382"/>
            <a:ext cx="1129870" cy="1390688"/>
          </a:xfrm>
          <a:prstGeom prst="roundRect">
            <a:avLst/>
          </a:prstGeom>
          <a:noFill/>
          <a:ln w="381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1. Use separation of scales to define d.o.f &amp; expansion parameter"/>
          <p:cNvSpPr txBox="1"/>
          <p:nvPr/>
        </p:nvSpPr>
        <p:spPr>
          <a:xfrm>
            <a:off x="8205365" y="7650428"/>
            <a:ext cx="394114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7030A0"/>
                </a:solidFill>
              </a:rPr>
              <a:t>4 </a:t>
            </a:r>
            <a:r>
              <a:rPr lang="fr-FR" sz="2000" dirty="0" err="1" smtClean="0">
                <a:solidFill>
                  <a:srgbClr val="7030A0"/>
                </a:solidFill>
              </a:rPr>
              <a:t>two</a:t>
            </a:r>
            <a:r>
              <a:rPr lang="fr-FR" sz="2000" dirty="0" smtClean="0">
                <a:solidFill>
                  <a:srgbClr val="7030A0"/>
                </a:solidFill>
              </a:rPr>
              <a:t>-body spin-isospin </a:t>
            </a:r>
            <a:r>
              <a:rPr lang="fr-FR" sz="2000" dirty="0" err="1" smtClean="0">
                <a:solidFill>
                  <a:srgbClr val="7030A0"/>
                </a:solidFill>
              </a:rPr>
              <a:t>channels</a:t>
            </a:r>
            <a:endParaRPr sz="2000" dirty="0">
              <a:solidFill>
                <a:srgbClr val="7030A0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6743684" y="5417807"/>
            <a:ext cx="632250" cy="31022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5976300" y="6543112"/>
            <a:ext cx="632250" cy="31022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1. Use separation of scales to define d.o.f &amp; expansion parameter"/>
          <p:cNvSpPr txBox="1"/>
          <p:nvPr/>
        </p:nvSpPr>
        <p:spPr>
          <a:xfrm>
            <a:off x="905165" y="4038574"/>
            <a:ext cx="2866383" cy="419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b="1" dirty="0" smtClean="0"/>
              <a:t>AV18 2N interaction</a:t>
            </a:r>
            <a:endParaRPr sz="2000" b="1" dirty="0"/>
          </a:p>
        </p:txBody>
      </p:sp>
      <p:sp>
        <p:nvSpPr>
          <p:cNvPr id="49" name="[Entem &amp; Machleidt 2003, Navrátil 2007, Roth et al. 2012]"/>
          <p:cNvSpPr txBox="1"/>
          <p:nvPr/>
        </p:nvSpPr>
        <p:spPr>
          <a:xfrm>
            <a:off x="6966363" y="6413096"/>
            <a:ext cx="2047035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fr-FR" dirty="0" err="1" smtClean="0"/>
              <a:t>Wiringa</a:t>
            </a:r>
            <a:r>
              <a:rPr lang="fr-FR" dirty="0" smtClean="0"/>
              <a:t> et al. 1995</a:t>
            </a:r>
            <a:r>
              <a:rPr dirty="0" smtClean="0"/>
              <a:t>]</a:t>
            </a:r>
            <a:endParaRPr dirty="0"/>
          </a:p>
        </p:txBody>
      </p:sp>
      <p:sp>
        <p:nvSpPr>
          <p:cNvPr id="50" name="1. Use separation of scales to define d.o.f &amp; expansion parameter"/>
          <p:cNvSpPr txBox="1"/>
          <p:nvPr/>
        </p:nvSpPr>
        <p:spPr>
          <a:xfrm>
            <a:off x="9623602" y="4078813"/>
            <a:ext cx="351270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>
                <a:sym typeface="Wingdings" panose="05000000000000000000" pitchFamily="2" charset="2"/>
              </a:rPr>
              <a:t></a:t>
            </a:r>
            <a:r>
              <a:rPr lang="fr-FR" sz="2000" dirty="0" smtClean="0"/>
              <a:t>Central </a:t>
            </a:r>
            <a:r>
              <a:rPr lang="fr-FR" sz="2000" dirty="0" err="1" smtClean="0"/>
              <a:t>operator</a:t>
            </a:r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~Lennard-Jones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Short-range </a:t>
            </a:r>
            <a:r>
              <a:rPr lang="fr-FR" sz="2000" dirty="0" err="1" smtClean="0"/>
              <a:t>repulsion</a:t>
            </a:r>
            <a:endParaRPr lang="fr-FR" sz="2000" dirty="0" smtClean="0"/>
          </a:p>
          <a:p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r>
              <a:rPr lang="fr-FR" sz="2000" dirty="0" err="1" smtClean="0">
                <a:solidFill>
                  <a:srgbClr val="FF0000"/>
                </a:solidFill>
              </a:rPr>
              <a:t>Tensor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operator</a:t>
            </a:r>
            <a:endParaRPr lang="fr-FR" sz="2000" dirty="0" smtClean="0">
              <a:solidFill>
                <a:srgbClr val="FF0000"/>
              </a:solidFill>
            </a:endParaRPr>
          </a:p>
          <a:p>
            <a:r>
              <a:rPr lang="fr-FR" sz="2000" dirty="0" smtClean="0">
                <a:solidFill>
                  <a:srgbClr val="009900"/>
                </a:solidFill>
                <a:sym typeface="Wingdings" panose="05000000000000000000" pitchFamily="2" charset="2"/>
              </a:rPr>
              <a:t></a:t>
            </a:r>
            <a:r>
              <a:rPr lang="fr-FR" sz="2000" dirty="0" smtClean="0">
                <a:solidFill>
                  <a:srgbClr val="009900"/>
                </a:solidFill>
              </a:rPr>
              <a:t>Spin-</a:t>
            </a:r>
            <a:r>
              <a:rPr lang="fr-FR" sz="2000" dirty="0" err="1" smtClean="0">
                <a:solidFill>
                  <a:srgbClr val="009900"/>
                </a:solidFill>
              </a:rPr>
              <a:t>orbit</a:t>
            </a:r>
            <a:endParaRPr lang="fr-FR" sz="2000" dirty="0" smtClean="0">
              <a:solidFill>
                <a:srgbClr val="009900"/>
              </a:solidFill>
            </a:endParaRPr>
          </a:p>
          <a:p>
            <a:r>
              <a:rPr lang="fr-FR" sz="2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</a:t>
            </a:r>
            <a:r>
              <a:rPr lang="fr-FR" sz="2000" dirty="0" smtClean="0">
                <a:solidFill>
                  <a:srgbClr val="0033CC"/>
                </a:solidFill>
              </a:rPr>
              <a:t>Spin-orbit</a:t>
            </a:r>
            <a:r>
              <a:rPr lang="fr-FR" sz="2000" baseline="30000" dirty="0" smtClean="0">
                <a:solidFill>
                  <a:srgbClr val="0033CC"/>
                </a:solidFill>
              </a:rPr>
              <a:t>2</a:t>
            </a:r>
            <a:endParaRPr sz="2000" baseline="30000" dirty="0">
              <a:solidFill>
                <a:srgbClr val="0033CC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6040302" y="4384543"/>
            <a:ext cx="665282" cy="348198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[Entem &amp; Machleidt 2003, Navrátil 2007, Roth et al. 2012]"/>
          <p:cNvSpPr txBox="1"/>
          <p:nvPr/>
        </p:nvSpPr>
        <p:spPr>
          <a:xfrm>
            <a:off x="7202870" y="8777831"/>
            <a:ext cx="583493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/>
              <a:t>[</a:t>
            </a:r>
            <a:r>
              <a:rPr lang="fr-FR" sz="1800" dirty="0" err="1" smtClean="0"/>
              <a:t>See</a:t>
            </a:r>
            <a:r>
              <a:rPr lang="fr-FR" sz="1800" dirty="0" smtClean="0"/>
              <a:t> </a:t>
            </a:r>
            <a:r>
              <a:rPr lang="fr-FR" sz="1800" dirty="0" err="1" smtClean="0"/>
              <a:t>talks</a:t>
            </a:r>
            <a:r>
              <a:rPr lang="fr-FR" sz="1800" dirty="0" smtClean="0"/>
              <a:t> by A. Tichai &amp; R. Roth for </a:t>
            </a:r>
            <a:r>
              <a:rPr lang="fr-FR" sz="1800" dirty="0" err="1" smtClean="0"/>
              <a:t>further</a:t>
            </a:r>
            <a:r>
              <a:rPr lang="fr-FR" sz="1800" dirty="0" smtClean="0"/>
              <a:t> discussions]</a:t>
            </a:r>
            <a:endParaRPr sz="1800" dirty="0"/>
          </a:p>
        </p:txBody>
      </p:sp>
      <p:sp>
        <p:nvSpPr>
          <p:cNvPr id="53" name="[Entem &amp; Machleidt 2003, Navrátil 2007, Roth et al. 2012]"/>
          <p:cNvSpPr txBox="1"/>
          <p:nvPr/>
        </p:nvSpPr>
        <p:spPr>
          <a:xfrm>
            <a:off x="2830596" y="6034407"/>
            <a:ext cx="2021387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Courtesy</a:t>
            </a:r>
            <a:r>
              <a:rPr lang="fr-FR" dirty="0" smtClean="0"/>
              <a:t> of R. Roth</a:t>
            </a:r>
            <a:endParaRPr dirty="0"/>
          </a:p>
        </p:txBody>
      </p:sp>
      <p:sp>
        <p:nvSpPr>
          <p:cNvPr id="56" name="Rectangle à coins arrondis 55"/>
          <p:cNvSpPr/>
          <p:nvPr/>
        </p:nvSpPr>
        <p:spPr>
          <a:xfrm>
            <a:off x="2210937" y="4577878"/>
            <a:ext cx="562052" cy="30566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190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9" grpId="0" animBg="1"/>
      <p:bldP spid="60" grpId="0" animBg="1"/>
      <p:bldP spid="3" grpId="0" animBg="1"/>
      <p:bldP spid="69" grpId="0" animBg="1"/>
      <p:bldP spid="27" grpId="0" animBg="1"/>
      <p:bldP spid="10" grpId="0" animBg="1"/>
      <p:bldP spid="38" grpId="0" animBg="1"/>
      <p:bldP spid="1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" y="1450590"/>
            <a:ext cx="7838480" cy="160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0" name="Effective field theory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3F800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Phenomenology</a:t>
            </a:r>
            <a:r>
              <a:rPr lang="fr-FR" dirty="0" smtClean="0">
                <a:solidFill>
                  <a:srgbClr val="0033CC"/>
                </a:solidFill>
              </a:rPr>
              <a:t> of inter-</a:t>
            </a:r>
            <a:r>
              <a:rPr lang="fr-FR" dirty="0" err="1" smtClean="0">
                <a:solidFill>
                  <a:srgbClr val="0033CC"/>
                </a:solidFill>
              </a:rPr>
              <a:t>nucleon</a:t>
            </a:r>
            <a:r>
              <a:rPr lang="fr-FR" dirty="0" smtClean="0">
                <a:solidFill>
                  <a:srgbClr val="0033CC"/>
                </a:solidFill>
              </a:rPr>
              <a:t> interactions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021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1. Use separation of scales to define d.o.f &amp; expansion parameter"/>
          <p:cNvSpPr txBox="1"/>
          <p:nvPr/>
        </p:nvSpPr>
        <p:spPr>
          <a:xfrm>
            <a:off x="5414964" y="1429114"/>
            <a:ext cx="758983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dirty="0" smtClean="0"/>
              <a:t>Interactions between effective 4-components point fermions</a:t>
            </a:r>
            <a:endParaRPr dirty="0"/>
          </a:p>
        </p:txBody>
      </p:sp>
      <p:sp>
        <p:nvSpPr>
          <p:cNvPr id="60" name="1. Use separation of scales to define d.o.f &amp; expansion parameter"/>
          <p:cNvSpPr txBox="1"/>
          <p:nvPr/>
        </p:nvSpPr>
        <p:spPr>
          <a:xfrm>
            <a:off x="6651352" y="1989535"/>
            <a:ext cx="615580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 </a:t>
            </a:r>
            <a:r>
              <a:rPr lang="fr-FR" dirty="0" err="1" smtClean="0">
                <a:sym typeface="Wingdings" panose="05000000000000000000" pitchFamily="2" charset="2"/>
              </a:rPr>
              <a:t>n</a:t>
            </a:r>
            <a:r>
              <a:rPr lang="fr-FR" dirty="0" err="1" smtClean="0"/>
              <a:t>ucleons</a:t>
            </a:r>
            <a:r>
              <a:rPr lang="fr-FR" dirty="0" smtClean="0"/>
              <a:t> = ±½ isospin &amp; ±½ </a:t>
            </a:r>
            <a:r>
              <a:rPr lang="fr-FR" dirty="0"/>
              <a:t>spin </a:t>
            </a:r>
            <a:r>
              <a:rPr lang="fr-FR" dirty="0" smtClean="0"/>
              <a:t>projections</a:t>
            </a:r>
            <a:endParaRPr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1068380" y="1447878"/>
            <a:ext cx="665476" cy="40904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Rectangle à coins arrondis 37"/>
          <p:cNvSpPr/>
          <p:nvPr/>
        </p:nvSpPr>
        <p:spPr>
          <a:xfrm>
            <a:off x="8061764" y="1452044"/>
            <a:ext cx="1128915" cy="40424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1. Use separation of scales to define d.o.f &amp; expansion parameter"/>
          <p:cNvSpPr txBox="1"/>
          <p:nvPr/>
        </p:nvSpPr>
        <p:spPr>
          <a:xfrm>
            <a:off x="206260" y="3401142"/>
            <a:ext cx="130730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/>
              <a:t>2</a:t>
            </a:r>
            <a:r>
              <a:rPr dirty="0" smtClean="0"/>
              <a:t>. </a:t>
            </a:r>
            <a:r>
              <a:rPr lang="fr-FR" b="1" dirty="0" smtClean="0"/>
              <a:t>Dominant 2-nucleon + </a:t>
            </a:r>
            <a:r>
              <a:rPr lang="fr-FR" b="1" dirty="0" err="1" smtClean="0"/>
              <a:t>sub-leading</a:t>
            </a:r>
            <a:r>
              <a:rPr lang="fr-FR" b="1" dirty="0" smtClean="0"/>
              <a:t> (but </a:t>
            </a:r>
            <a:r>
              <a:rPr lang="fr-FR" b="1" dirty="0" err="1" smtClean="0"/>
              <a:t>mandatory</a:t>
            </a:r>
            <a:r>
              <a:rPr lang="fr-FR" b="1" dirty="0" smtClean="0"/>
              <a:t>) 3-nucleon and (minor?) 4-nucleon forces </a:t>
            </a:r>
            <a:endParaRPr b="1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7350383" y="3433616"/>
            <a:ext cx="5613473" cy="428688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72" y="4846763"/>
            <a:ext cx="8374101" cy="143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Shape 236"/>
          <p:cNvSpPr/>
          <p:nvPr/>
        </p:nvSpPr>
        <p:spPr>
          <a:xfrm>
            <a:off x="2628589" y="4178509"/>
            <a:ext cx="67801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700">
                <a:solidFill>
                  <a:srgbClr val="9421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chemeClr val="tx1"/>
                </a:solidFill>
              </a:rPr>
              <a:t>« </a:t>
            </a:r>
            <a:r>
              <a:rPr lang="fr-FR" sz="2000" b="1" dirty="0" err="1" smtClean="0">
                <a:solidFill>
                  <a:schemeClr val="tx1"/>
                </a:solidFill>
              </a:rPr>
              <a:t>Integrating</a:t>
            </a:r>
            <a:r>
              <a:rPr lang="fr-FR" sz="2000" b="1" dirty="0" smtClean="0">
                <a:solidFill>
                  <a:schemeClr val="tx1"/>
                </a:solidFill>
              </a:rPr>
              <a:t> out » </a:t>
            </a:r>
            <a:r>
              <a:rPr lang="fr-FR" sz="2000" b="1" dirty="0" err="1" smtClean="0">
                <a:solidFill>
                  <a:schemeClr val="tx1"/>
                </a:solidFill>
              </a:rPr>
              <a:t>DOFs</a:t>
            </a:r>
            <a:r>
              <a:rPr lang="fr-FR" sz="2000" b="1" dirty="0" smtClean="0">
                <a:solidFill>
                  <a:schemeClr val="tx1"/>
                </a:solidFill>
              </a:rPr>
              <a:t> lead to multi-</a:t>
            </a:r>
            <a:r>
              <a:rPr lang="fr-FR" sz="2000" b="1" dirty="0" err="1" smtClean="0">
                <a:solidFill>
                  <a:schemeClr val="tx1"/>
                </a:solidFill>
              </a:rPr>
              <a:t>nucleon</a:t>
            </a:r>
            <a:r>
              <a:rPr lang="fr-FR" sz="2000" b="1" dirty="0" smtClean="0">
                <a:solidFill>
                  <a:schemeClr val="tx1"/>
                </a:solidFill>
              </a:rPr>
              <a:t> forces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5874779" y="4944906"/>
            <a:ext cx="1543838" cy="136255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1. Use separation of scales to define d.o.f &amp; expansion parameter"/>
          <p:cNvSpPr txBox="1"/>
          <p:nvPr/>
        </p:nvSpPr>
        <p:spPr>
          <a:xfrm>
            <a:off x="5414964" y="6370501"/>
            <a:ext cx="272866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0033CC"/>
                </a:solidFill>
              </a:rPr>
              <a:t>2</a:t>
            </a:r>
            <a:r>
              <a:rPr lang="fr-FR" sz="2000" dirty="0" smtClean="0">
                <a:solidFill>
                  <a:srgbClr val="0033CC"/>
                </a:solidFill>
                <a:latin typeface="Symbol" panose="05050102010706020507" pitchFamily="18" charset="2"/>
              </a:rPr>
              <a:t>p</a:t>
            </a:r>
            <a:r>
              <a:rPr lang="fr-FR" sz="2000" dirty="0" smtClean="0">
                <a:solidFill>
                  <a:srgbClr val="0033CC"/>
                </a:solidFill>
              </a:rPr>
              <a:t>-exchange </a:t>
            </a:r>
            <a:r>
              <a:rPr lang="fr-FR" sz="2000" dirty="0" err="1" smtClean="0">
                <a:solidFill>
                  <a:srgbClr val="0033CC"/>
                </a:solidFill>
              </a:rPr>
              <a:t>diagram</a:t>
            </a:r>
            <a:endParaRPr sz="2000" dirty="0">
              <a:solidFill>
                <a:srgbClr val="0033CC"/>
              </a:solidFill>
            </a:endParaRPr>
          </a:p>
        </p:txBody>
      </p:sp>
      <p:sp>
        <p:nvSpPr>
          <p:cNvPr id="36" name="[Entem &amp; Machleidt 2003, Navrátil 2007, Roth et al. 2012]"/>
          <p:cNvSpPr txBox="1"/>
          <p:nvPr/>
        </p:nvSpPr>
        <p:spPr>
          <a:xfrm>
            <a:off x="206260" y="4868164"/>
            <a:ext cx="1292020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Example</a:t>
            </a:r>
            <a:r>
              <a:rPr lang="fr-FR" dirty="0" smtClean="0"/>
              <a:t> 3N</a:t>
            </a:r>
            <a:endParaRPr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00" y="7638676"/>
            <a:ext cx="8431112" cy="1719132"/>
          </a:xfrm>
          <a:prstGeom prst="rect">
            <a:avLst/>
          </a:prstGeom>
        </p:spPr>
      </p:pic>
      <p:sp>
        <p:nvSpPr>
          <p:cNvPr id="39" name="Rectangle à coins arrondis 38"/>
          <p:cNvSpPr/>
          <p:nvPr/>
        </p:nvSpPr>
        <p:spPr>
          <a:xfrm>
            <a:off x="4531050" y="7665972"/>
            <a:ext cx="1487606" cy="37384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1. Use separation of scales to define d.o.f &amp; expansion parameter"/>
          <p:cNvSpPr txBox="1"/>
          <p:nvPr/>
        </p:nvSpPr>
        <p:spPr>
          <a:xfrm>
            <a:off x="6307532" y="8176996"/>
            <a:ext cx="294994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>
                <a:solidFill>
                  <a:srgbClr val="0033CC"/>
                </a:solidFill>
              </a:rPr>
              <a:t>Spin-</a:t>
            </a:r>
            <a:r>
              <a:rPr lang="fr-FR" sz="1800" dirty="0" err="1" smtClean="0">
                <a:solidFill>
                  <a:srgbClr val="0033CC"/>
                </a:solidFill>
              </a:rPr>
              <a:t>orbit</a:t>
            </a:r>
            <a:r>
              <a:rPr lang="fr-FR" sz="1800" dirty="0" smtClean="0">
                <a:solidFill>
                  <a:srgbClr val="0033CC"/>
                </a:solidFill>
              </a:rPr>
              <a:t>-</a:t>
            </a:r>
            <a:r>
              <a:rPr lang="fr-FR" sz="1800" dirty="0" err="1" smtClean="0">
                <a:solidFill>
                  <a:srgbClr val="0033CC"/>
                </a:solidFill>
              </a:rPr>
              <a:t>like</a:t>
            </a:r>
            <a:r>
              <a:rPr lang="fr-FR" sz="1800" dirty="0" smtClean="0">
                <a:solidFill>
                  <a:srgbClr val="0033CC"/>
                </a:solidFill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</a:rPr>
              <a:t>operator</a:t>
            </a:r>
            <a:endParaRPr sz="1800" dirty="0">
              <a:solidFill>
                <a:srgbClr val="0033CC"/>
              </a:solidFill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6837521" y="8533045"/>
            <a:ext cx="1214651" cy="41439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3" name="Connecteur droit 52"/>
          <p:cNvCxnSpPr/>
          <p:nvPr/>
        </p:nvCxnSpPr>
        <p:spPr>
          <a:xfrm>
            <a:off x="832506" y="8310459"/>
            <a:ext cx="2620370" cy="0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1. Use separation of scales to define d.o.f &amp; expansion parameter"/>
          <p:cNvSpPr txBox="1"/>
          <p:nvPr/>
        </p:nvSpPr>
        <p:spPr>
          <a:xfrm>
            <a:off x="359065" y="8380068"/>
            <a:ext cx="357148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0033CC"/>
                </a:solidFill>
              </a:rPr>
              <a:t>ME in plane-</a:t>
            </a:r>
            <a:r>
              <a:rPr lang="fr-FR" sz="2000" dirty="0" err="1" smtClean="0">
                <a:solidFill>
                  <a:srgbClr val="0033CC"/>
                </a:solidFill>
              </a:rPr>
              <a:t>wave</a:t>
            </a:r>
            <a:r>
              <a:rPr lang="fr-FR" sz="2000" dirty="0" smtClean="0">
                <a:solidFill>
                  <a:srgbClr val="0033CC"/>
                </a:solidFill>
              </a:rPr>
              <a:t> basis of </a:t>
            </a:r>
            <a:r>
              <a:rPr lang="fr-FR" sz="2000" dirty="0" smtClean="0">
                <a:solidFill>
                  <a:srgbClr val="0033CC"/>
                </a:solidFill>
                <a:latin typeface="Blackadder ITC" panose="04020505051007020D02" pitchFamily="82" charset="0"/>
              </a:rPr>
              <a:t>H</a:t>
            </a:r>
            <a:r>
              <a:rPr lang="fr-FR" sz="2000" baseline="-25000" dirty="0" smtClean="0">
                <a:solidFill>
                  <a:srgbClr val="0033CC"/>
                </a:solidFill>
              </a:rPr>
              <a:t>3</a:t>
            </a:r>
            <a:endParaRPr sz="2000" baseline="-25000" dirty="0">
              <a:solidFill>
                <a:srgbClr val="0033CC"/>
              </a:solidFill>
            </a:endParaRPr>
          </a:p>
        </p:txBody>
      </p:sp>
      <p:sp>
        <p:nvSpPr>
          <p:cNvPr id="56" name="Rectangle à coins arrondis 55"/>
          <p:cNvSpPr/>
          <p:nvPr/>
        </p:nvSpPr>
        <p:spPr>
          <a:xfrm>
            <a:off x="8366073" y="7847457"/>
            <a:ext cx="382137" cy="44935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Rectangle à coins arrondis 56"/>
          <p:cNvSpPr/>
          <p:nvPr/>
        </p:nvSpPr>
        <p:spPr>
          <a:xfrm>
            <a:off x="5446663" y="8541916"/>
            <a:ext cx="382137" cy="44935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Rectangle à coins arrondis 57"/>
          <p:cNvSpPr/>
          <p:nvPr/>
        </p:nvSpPr>
        <p:spPr>
          <a:xfrm>
            <a:off x="7117301" y="7828785"/>
            <a:ext cx="382137" cy="449354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1. Use separation of scales to define d.o.f &amp; expansion parameter"/>
          <p:cNvSpPr txBox="1"/>
          <p:nvPr/>
        </p:nvSpPr>
        <p:spPr>
          <a:xfrm>
            <a:off x="9278122" y="7690201"/>
            <a:ext cx="354148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 smtClean="0">
                <a:solidFill>
                  <a:srgbClr val="FF0000"/>
                </a:solidFill>
              </a:rPr>
              <a:t>Low-Energy</a:t>
            </a:r>
            <a:r>
              <a:rPr lang="fr-FR" sz="2000" dirty="0" smtClean="0">
                <a:solidFill>
                  <a:srgbClr val="FF0000"/>
                </a:solidFill>
              </a:rPr>
              <a:t> Constants (</a:t>
            </a:r>
            <a:r>
              <a:rPr lang="fr-FR" sz="2000" dirty="0" err="1" smtClean="0">
                <a:solidFill>
                  <a:srgbClr val="FF0000"/>
                </a:solidFill>
              </a:rPr>
              <a:t>LECs</a:t>
            </a:r>
            <a:r>
              <a:rPr lang="fr-FR" sz="2000" dirty="0" smtClean="0">
                <a:solidFill>
                  <a:srgbClr val="FF0000"/>
                </a:solidFill>
              </a:rPr>
              <a:t>)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62" name="Flèche vers le bas 61"/>
          <p:cNvSpPr/>
          <p:nvPr/>
        </p:nvSpPr>
        <p:spPr>
          <a:xfrm>
            <a:off x="10703575" y="8238487"/>
            <a:ext cx="684658" cy="410369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1. Use separation of scales to define d.o.f &amp; expansion parameter"/>
          <p:cNvSpPr txBox="1"/>
          <p:nvPr/>
        </p:nvSpPr>
        <p:spPr>
          <a:xfrm>
            <a:off x="9393958" y="8718785"/>
            <a:ext cx="356996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 smtClean="0">
                <a:solidFill>
                  <a:srgbClr val="FF0000"/>
                </a:solidFill>
              </a:rPr>
              <a:t>Fixed</a:t>
            </a:r>
            <a:r>
              <a:rPr lang="fr-FR" sz="2000" dirty="0" smtClean="0">
                <a:solidFill>
                  <a:srgbClr val="FF0000"/>
                </a:solidFill>
              </a:rPr>
              <a:t> on </a:t>
            </a:r>
            <a:r>
              <a:rPr lang="fr-FR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fr-FR" sz="2000" dirty="0" smtClean="0">
                <a:solidFill>
                  <a:srgbClr val="FF0000"/>
                </a:solidFill>
              </a:rPr>
              <a:t>-</a:t>
            </a:r>
            <a:r>
              <a:rPr lang="fr-FR" sz="2000" dirty="0" err="1" smtClean="0">
                <a:solidFill>
                  <a:srgbClr val="FF0000"/>
                </a:solidFill>
              </a:rPr>
              <a:t>nucleon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scatt</a:t>
            </a:r>
            <a:r>
              <a:rPr lang="fr-FR" sz="2000" dirty="0" smtClean="0">
                <a:solidFill>
                  <a:srgbClr val="FF0000"/>
                </a:solidFill>
              </a:rPr>
              <a:t>. </a:t>
            </a:r>
            <a:r>
              <a:rPr lang="fr-FR" sz="2000" dirty="0" err="1">
                <a:solidFill>
                  <a:srgbClr val="FF0000"/>
                </a:solidFill>
              </a:rPr>
              <a:t>e</a:t>
            </a:r>
            <a:r>
              <a:rPr lang="fr-FR" sz="2000" dirty="0" err="1" smtClean="0">
                <a:solidFill>
                  <a:srgbClr val="FF0000"/>
                </a:solidFill>
              </a:rPr>
              <a:t>xp</a:t>
            </a:r>
            <a:r>
              <a:rPr lang="fr-FR" sz="2000" dirty="0" smtClean="0">
                <a:solidFill>
                  <a:srgbClr val="FF0000"/>
                </a:solidFill>
              </a:rPr>
              <a:t>. 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63" y="8933980"/>
            <a:ext cx="1238571" cy="352224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2004" y="8748298"/>
            <a:ext cx="1010872" cy="781699"/>
          </a:xfrm>
          <a:prstGeom prst="rect">
            <a:avLst/>
          </a:prstGeom>
        </p:spPr>
      </p:pic>
      <p:sp>
        <p:nvSpPr>
          <p:cNvPr id="2" name="Accolade ouvrante 1"/>
          <p:cNvSpPr/>
          <p:nvPr/>
        </p:nvSpPr>
        <p:spPr>
          <a:xfrm rot="16200000">
            <a:off x="7762492" y="4155655"/>
            <a:ext cx="719162" cy="4494587"/>
          </a:xfrm>
          <a:prstGeom prst="leftBrac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7" name="1. Use separation of scales to define d.o.f &amp; expansion parameter"/>
          <p:cNvSpPr txBox="1"/>
          <p:nvPr/>
        </p:nvSpPr>
        <p:spPr>
          <a:xfrm>
            <a:off x="4858600" y="6900019"/>
            <a:ext cx="656457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0033CC"/>
                </a:solidFill>
              </a:rPr>
              <a:t>First contributions to 3N interaction in chiral-EFT (N</a:t>
            </a:r>
            <a:r>
              <a:rPr lang="fr-FR" sz="2000" baseline="30000" dirty="0" smtClean="0">
                <a:solidFill>
                  <a:srgbClr val="0033CC"/>
                </a:solidFill>
              </a:rPr>
              <a:t>2</a:t>
            </a:r>
            <a:r>
              <a:rPr lang="fr-FR" sz="2000" dirty="0" smtClean="0">
                <a:solidFill>
                  <a:srgbClr val="0033CC"/>
                </a:solidFill>
              </a:rPr>
              <a:t>LO)</a:t>
            </a:r>
            <a:endParaRPr sz="2000" dirty="0">
              <a:solidFill>
                <a:srgbClr val="0033CC"/>
              </a:solidFill>
            </a:endParaRPr>
          </a:p>
        </p:txBody>
      </p:sp>
      <p:sp>
        <p:nvSpPr>
          <p:cNvPr id="68" name="[Entem &amp; Machleidt 2003, Navrátil 2007, Roth et al. 2012]"/>
          <p:cNvSpPr txBox="1"/>
          <p:nvPr/>
        </p:nvSpPr>
        <p:spPr>
          <a:xfrm>
            <a:off x="219418" y="7133020"/>
            <a:ext cx="3393558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Example</a:t>
            </a:r>
            <a:r>
              <a:rPr lang="fr-FR" dirty="0" smtClean="0">
                <a:solidFill>
                  <a:srgbClr val="0033CC"/>
                </a:solidFill>
              </a:rPr>
              <a:t> of </a:t>
            </a:r>
            <a:r>
              <a:rPr lang="fr-FR" dirty="0" err="1" smtClean="0">
                <a:solidFill>
                  <a:srgbClr val="0033CC"/>
                </a:solidFill>
              </a:rPr>
              <a:t>analytical</a:t>
            </a:r>
            <a:r>
              <a:rPr lang="fr-FR" dirty="0" smtClean="0">
                <a:solidFill>
                  <a:srgbClr val="0033CC"/>
                </a:solidFill>
              </a:rPr>
              <a:t> expression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70" name="1. Use separation of scales to define d.o.f &amp; expansion parameter"/>
          <p:cNvSpPr txBox="1"/>
          <p:nvPr/>
        </p:nvSpPr>
        <p:spPr>
          <a:xfrm>
            <a:off x="4392294" y="7296962"/>
            <a:ext cx="219958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rgbClr val="0033CC"/>
                </a:solidFill>
              </a:rPr>
              <a:t>Tensor</a:t>
            </a:r>
            <a:r>
              <a:rPr lang="fr-FR" sz="1800" dirty="0" smtClean="0">
                <a:solidFill>
                  <a:srgbClr val="0033CC"/>
                </a:solidFill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</a:rPr>
              <a:t>operator</a:t>
            </a:r>
            <a:endParaRPr sz="1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04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2" grpId="0" animBg="1"/>
      <p:bldP spid="2" grpId="1" animBg="1"/>
      <p:bldP spid="67" grpId="0" animBg="1"/>
      <p:bldP spid="67" grpId="1" animBg="1"/>
      <p:bldP spid="68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84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7976" y="3871775"/>
            <a:ext cx="4776718" cy="1477534"/>
          </a:xfrm>
          <a:prstGeom prst="rect">
            <a:avLst/>
          </a:prstGeom>
        </p:spPr>
      </p:pic>
      <p:sp>
        <p:nvSpPr>
          <p:cNvPr id="396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m</a:t>
            </a:r>
            <a:r>
              <a:rPr lang="fr-FR" dirty="0" err="1" smtClean="0">
                <a:solidFill>
                  <a:srgbClr val="0033CC"/>
                </a:solidFill>
              </a:rPr>
              <a:t>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Ab initio (= “from scratch”) approach"/>
          <p:cNvSpPr txBox="1"/>
          <p:nvPr/>
        </p:nvSpPr>
        <p:spPr>
          <a:xfrm>
            <a:off x="3980222" y="4061284"/>
            <a:ext cx="50733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A-body Schrödinger Equation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60" y="5957000"/>
            <a:ext cx="3649828" cy="548906"/>
          </a:xfrm>
          <a:prstGeom prst="rect">
            <a:avLst/>
          </a:prstGeom>
        </p:spPr>
      </p:pic>
      <p:sp>
        <p:nvSpPr>
          <p:cNvPr id="63" name="Shape 111"/>
          <p:cNvSpPr/>
          <p:nvPr/>
        </p:nvSpPr>
        <p:spPr>
          <a:xfrm>
            <a:off x="175953" y="6007583"/>
            <a:ext cx="537094" cy="33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Ex:</a:t>
            </a:r>
          </a:p>
        </p:txBody>
      </p:sp>
      <p:sp>
        <p:nvSpPr>
          <p:cNvPr id="64" name="Shape 111"/>
          <p:cNvSpPr/>
          <p:nvPr/>
        </p:nvSpPr>
        <p:spPr>
          <a:xfrm>
            <a:off x="4436327" y="6034808"/>
            <a:ext cx="808648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+ 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because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truncation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c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EFT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expansion of the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operator</a:t>
            </a:r>
            <a:endParaRPr lang="fr-FR" sz="2200" b="1" dirty="0" smtClean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29" y="4581052"/>
            <a:ext cx="4191243" cy="5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rgbClr val="0033CC"/>
                </a:solidFill>
              </a:rPr>
              <a:t>○ </a:t>
            </a:r>
            <a:r>
              <a:rPr lang="fr-FR" sz="2200" dirty="0" err="1" smtClean="0">
                <a:solidFill>
                  <a:srgbClr val="0033CC"/>
                </a:solidFill>
              </a:rPr>
              <a:t>Characteristics</a:t>
            </a:r>
            <a:r>
              <a:rPr lang="fr-FR" sz="2200" dirty="0" smtClean="0">
                <a:solidFill>
                  <a:srgbClr val="0033CC"/>
                </a:solidFill>
              </a:rPr>
              <a:t> of the </a:t>
            </a:r>
            <a:r>
              <a:rPr lang="fr-FR" sz="2200" dirty="0" err="1" smtClean="0">
                <a:solidFill>
                  <a:srgbClr val="0033CC"/>
                </a:solidFill>
              </a:rPr>
              <a:t>mean-field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91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249" y="1497450"/>
            <a:ext cx="1892679" cy="1374921"/>
          </a:xfrm>
          <a:prstGeom prst="rect">
            <a:avLst/>
          </a:prstGeom>
        </p:spPr>
      </p:pic>
      <p:pic>
        <p:nvPicPr>
          <p:cNvPr id="44" name="chart_SM2.pdf" descr="chart_SM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3" y="3393368"/>
            <a:ext cx="889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Specificities</a:t>
            </a:r>
            <a:r>
              <a:rPr lang="fr-FR" sz="3600" dirty="0" smtClean="0">
                <a:solidFill>
                  <a:srgbClr val="0033CC"/>
                </a:solidFill>
              </a:rPr>
              <a:t> of </a:t>
            </a:r>
            <a:r>
              <a:rPr lang="fr-FR" sz="3600" dirty="0" err="1" smtClean="0">
                <a:solidFill>
                  <a:srgbClr val="0033CC"/>
                </a:solidFill>
              </a:rPr>
              <a:t>atomic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nuclei</a:t>
            </a:r>
            <a:r>
              <a:rPr lang="fr-FR" sz="3600" dirty="0" smtClean="0">
                <a:solidFill>
                  <a:srgbClr val="0033CC"/>
                </a:solidFill>
              </a:rPr>
              <a:t>: </a:t>
            </a:r>
            <a:r>
              <a:rPr lang="fr-FR" sz="3600" dirty="0" err="1" smtClean="0">
                <a:solidFill>
                  <a:srgbClr val="0033CC"/>
                </a:solidFill>
              </a:rPr>
              <a:t>mean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field</a:t>
            </a:r>
            <a:endParaRPr sz="3600" dirty="0">
              <a:solidFill>
                <a:srgbClr val="0033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660" y="3835427"/>
            <a:ext cx="2466697" cy="4173782"/>
          </a:xfrm>
          <a:prstGeom prst="rect">
            <a:avLst/>
          </a:prstGeom>
        </p:spPr>
      </p:pic>
      <p:sp>
        <p:nvSpPr>
          <p:cNvPr id="14" name="Shape 111"/>
          <p:cNvSpPr/>
          <p:nvPr/>
        </p:nvSpPr>
        <p:spPr>
          <a:xfrm>
            <a:off x="9782853" y="3410894"/>
            <a:ext cx="28822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Filling</a:t>
            </a:r>
            <a:r>
              <a:rPr lang="fr-FR" sz="2200" dirty="0" smtClean="0">
                <a:solidFill>
                  <a:schemeClr val="tx1"/>
                </a:solidFill>
              </a:rPr>
              <a:t> of </a:t>
            </a:r>
            <a:r>
              <a:rPr lang="fr-FR" sz="2200" dirty="0" err="1" smtClean="0">
                <a:solidFill>
                  <a:schemeClr val="tx1"/>
                </a:solidFill>
              </a:rPr>
              <a:t>nuclear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shells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111"/>
          <p:cNvSpPr/>
          <p:nvPr/>
        </p:nvSpPr>
        <p:spPr>
          <a:xfrm>
            <a:off x="2208696" y="8265262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6" name="Shape 111"/>
          <p:cNvSpPr/>
          <p:nvPr/>
        </p:nvSpPr>
        <p:spPr>
          <a:xfrm>
            <a:off x="3575746" y="7749646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7" name="Shape 111"/>
          <p:cNvSpPr/>
          <p:nvPr/>
        </p:nvSpPr>
        <p:spPr>
          <a:xfrm>
            <a:off x="5381678" y="6680406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8" name="Shape 111"/>
          <p:cNvSpPr/>
          <p:nvPr/>
        </p:nvSpPr>
        <p:spPr>
          <a:xfrm>
            <a:off x="5636517" y="5942890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28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19" name="Shape 111"/>
          <p:cNvSpPr/>
          <p:nvPr/>
        </p:nvSpPr>
        <p:spPr>
          <a:xfrm>
            <a:off x="8373566" y="3954060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0000"/>
                </a:solidFill>
              </a:rPr>
              <a:t>50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20" name="Shape 111"/>
          <p:cNvSpPr/>
          <p:nvPr/>
        </p:nvSpPr>
        <p:spPr>
          <a:xfrm>
            <a:off x="6509235" y="5327060"/>
            <a:ext cx="2844714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>
                <a:solidFill>
                  <a:schemeClr val="tx1"/>
                </a:solidFill>
              </a:rPr>
              <a:t>« </a:t>
            </a:r>
            <a:r>
              <a:rPr lang="fr-FR" sz="2200" b="1" dirty="0" err="1" smtClean="0">
                <a:solidFill>
                  <a:schemeClr val="tx1"/>
                </a:solidFill>
              </a:rPr>
              <a:t>Magic</a:t>
            </a:r>
            <a:r>
              <a:rPr lang="fr-FR" sz="2200" b="1" dirty="0" smtClean="0">
                <a:solidFill>
                  <a:schemeClr val="tx1"/>
                </a:solidFill>
              </a:rPr>
              <a:t> » </a:t>
            </a:r>
            <a:r>
              <a:rPr lang="fr-FR" sz="2200" b="1" dirty="0" err="1" smtClean="0">
                <a:solidFill>
                  <a:schemeClr val="tx1"/>
                </a:solidFill>
              </a:rPr>
              <a:t>numbers</a:t>
            </a:r>
            <a:endParaRPr lang="fr-FR" sz="2200" b="1" dirty="0" smtClean="0">
              <a:solidFill>
                <a:schemeClr val="tx1"/>
              </a:solidFill>
            </a:endParaRP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0000"/>
                </a:solidFill>
              </a:rPr>
              <a:t>Protons</a:t>
            </a:r>
          </a:p>
          <a:p>
            <a:pPr lvl="0" algn="ctr">
              <a:defRPr sz="1800"/>
            </a:pPr>
            <a:r>
              <a:rPr lang="fr-FR" sz="2200" b="1" dirty="0" smtClean="0">
                <a:solidFill>
                  <a:srgbClr val="FF9900"/>
                </a:solidFill>
              </a:rPr>
              <a:t>Neutrons</a:t>
            </a:r>
          </a:p>
          <a:p>
            <a:pPr lvl="0" algn="ctr">
              <a:defRPr sz="1800"/>
            </a:pPr>
            <a:r>
              <a:rPr lang="fr-FR" sz="2200" b="1" dirty="0" err="1" smtClean="0">
                <a:solidFill>
                  <a:schemeClr val="tx1"/>
                </a:solidFill>
              </a:rPr>
              <a:t>Overstable</a:t>
            </a:r>
            <a:r>
              <a:rPr lang="fr-FR" sz="2200" b="1" dirty="0" smtClean="0">
                <a:solidFill>
                  <a:schemeClr val="tx1"/>
                </a:solidFill>
              </a:rPr>
              <a:t> </a:t>
            </a:r>
            <a:r>
              <a:rPr lang="fr-FR" sz="2200" b="1" dirty="0" err="1" smtClean="0">
                <a:solidFill>
                  <a:schemeClr val="tx1"/>
                </a:solidFill>
              </a:rPr>
              <a:t>systems</a:t>
            </a:r>
            <a:endParaRPr lang="fr-FR" sz="2200" b="1" dirty="0" smtClean="0">
              <a:solidFill>
                <a:schemeClr val="tx1"/>
              </a:solidFill>
            </a:endParaRPr>
          </a:p>
        </p:txBody>
      </p:sp>
      <p:sp>
        <p:nvSpPr>
          <p:cNvPr id="21" name="Shape 111"/>
          <p:cNvSpPr/>
          <p:nvPr/>
        </p:nvSpPr>
        <p:spPr>
          <a:xfrm>
            <a:off x="1282922" y="7137850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9900"/>
                </a:solidFill>
              </a:rPr>
              <a:t>2</a:t>
            </a:r>
            <a:endParaRPr sz="2200" dirty="0">
              <a:solidFill>
                <a:srgbClr val="FF9900"/>
              </a:solidFill>
            </a:endParaRPr>
          </a:p>
        </p:txBody>
      </p:sp>
      <p:sp>
        <p:nvSpPr>
          <p:cNvPr id="22" name="Shape 111"/>
          <p:cNvSpPr/>
          <p:nvPr/>
        </p:nvSpPr>
        <p:spPr>
          <a:xfrm>
            <a:off x="1746094" y="6068943"/>
            <a:ext cx="30056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9900"/>
                </a:solidFill>
              </a:rPr>
              <a:t>8</a:t>
            </a:r>
            <a:endParaRPr sz="2200" dirty="0">
              <a:solidFill>
                <a:srgbClr val="FF9900"/>
              </a:solidFill>
            </a:endParaRPr>
          </a:p>
        </p:txBody>
      </p:sp>
      <p:sp>
        <p:nvSpPr>
          <p:cNvPr id="23" name="Shape 111"/>
          <p:cNvSpPr/>
          <p:nvPr/>
        </p:nvSpPr>
        <p:spPr>
          <a:xfrm>
            <a:off x="2544317" y="5240283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9900"/>
                </a:solidFill>
              </a:rPr>
              <a:t>20</a:t>
            </a:r>
            <a:endParaRPr sz="2200" dirty="0">
              <a:solidFill>
                <a:srgbClr val="FF9900"/>
              </a:solidFill>
            </a:endParaRPr>
          </a:p>
        </p:txBody>
      </p:sp>
      <p:sp>
        <p:nvSpPr>
          <p:cNvPr id="24" name="Shape 111"/>
          <p:cNvSpPr/>
          <p:nvPr/>
        </p:nvSpPr>
        <p:spPr>
          <a:xfrm>
            <a:off x="3173296" y="4859600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9900"/>
                </a:solidFill>
              </a:rPr>
              <a:t>28</a:t>
            </a:r>
            <a:endParaRPr sz="2200" dirty="0">
              <a:solidFill>
                <a:srgbClr val="FF9900"/>
              </a:solidFill>
            </a:endParaRPr>
          </a:p>
        </p:txBody>
      </p:sp>
      <p:sp>
        <p:nvSpPr>
          <p:cNvPr id="25" name="Shape 111"/>
          <p:cNvSpPr/>
          <p:nvPr/>
        </p:nvSpPr>
        <p:spPr>
          <a:xfrm>
            <a:off x="4778966" y="3363335"/>
            <a:ext cx="3913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FF9900"/>
                </a:solidFill>
              </a:rPr>
              <a:t>50</a:t>
            </a:r>
            <a:endParaRPr sz="2200" dirty="0">
              <a:solidFill>
                <a:srgbClr val="FF99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773546" y="787741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Shape 111"/>
          <p:cNvSpPr/>
          <p:nvPr/>
        </p:nvSpPr>
        <p:spPr>
          <a:xfrm>
            <a:off x="1535990" y="7555991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16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662926" y="6787874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3252055" y="6790146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254327" y="6069088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143711" y="607136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894333" y="4092425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Shape 111"/>
          <p:cNvSpPr/>
          <p:nvPr/>
        </p:nvSpPr>
        <p:spPr>
          <a:xfrm>
            <a:off x="2355715" y="642986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40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6" name="Shape 111"/>
          <p:cNvSpPr/>
          <p:nvPr/>
        </p:nvSpPr>
        <p:spPr>
          <a:xfrm>
            <a:off x="2953028" y="6429868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48</a:t>
            </a:r>
            <a:r>
              <a:rPr lang="fr-FR" sz="2000" b="1" dirty="0" smtClean="0">
                <a:solidFill>
                  <a:schemeClr val="tx1"/>
                </a:solidFill>
              </a:rPr>
              <a:t>Ca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7" name="Shape 111"/>
          <p:cNvSpPr/>
          <p:nvPr/>
        </p:nvSpPr>
        <p:spPr>
          <a:xfrm>
            <a:off x="2955581" y="5708810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56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38" name="Shape 111"/>
          <p:cNvSpPr/>
          <p:nvPr/>
        </p:nvSpPr>
        <p:spPr>
          <a:xfrm>
            <a:off x="3861453" y="5712122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68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7216721" y="4108345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1298147" y="8398309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Shape 111"/>
          <p:cNvSpPr/>
          <p:nvPr/>
        </p:nvSpPr>
        <p:spPr>
          <a:xfrm>
            <a:off x="1068014" y="807649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4</a:t>
            </a:r>
            <a:r>
              <a:rPr lang="fr-FR" sz="2000" b="1" dirty="0" smtClean="0">
                <a:solidFill>
                  <a:schemeClr val="tx1"/>
                </a:solidFill>
              </a:rPr>
              <a:t>He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43" name="Shape 111"/>
          <p:cNvSpPr/>
          <p:nvPr/>
        </p:nvSpPr>
        <p:spPr>
          <a:xfrm>
            <a:off x="6851365" y="3744151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132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6" name="Shape 111"/>
          <p:cNvSpPr/>
          <p:nvPr/>
        </p:nvSpPr>
        <p:spPr>
          <a:xfrm>
            <a:off x="5531332" y="2910353"/>
            <a:ext cx="23925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Average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potential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2064697" y="4378311"/>
            <a:ext cx="364308" cy="354433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Shape 111"/>
          <p:cNvSpPr/>
          <p:nvPr/>
        </p:nvSpPr>
        <p:spPr>
          <a:xfrm>
            <a:off x="4476707" y="7249256"/>
            <a:ext cx="4877975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>
                <a:solidFill>
                  <a:schemeClr val="tx1"/>
                </a:solidFill>
              </a:rPr>
              <a:t>D</a:t>
            </a:r>
            <a:r>
              <a:rPr lang="fr-FR" sz="2000" b="1" dirty="0" err="1" smtClean="0">
                <a:solidFill>
                  <a:schemeClr val="tx1"/>
                </a:solidFill>
              </a:rPr>
              <a:t>oubly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closed</a:t>
            </a:r>
            <a:r>
              <a:rPr lang="fr-FR" sz="2000" b="1" dirty="0" err="1">
                <a:solidFill>
                  <a:schemeClr val="tx1"/>
                </a:solidFill>
              </a:rPr>
              <a:t>-</a:t>
            </a:r>
            <a:r>
              <a:rPr lang="fr-FR" sz="2000" b="1" dirty="0" err="1" smtClean="0">
                <a:solidFill>
                  <a:schemeClr val="tx1"/>
                </a:solidFill>
              </a:rPr>
              <a:t>shell</a:t>
            </a:r>
            <a:r>
              <a:rPr lang="fr-FR" sz="2000" b="1" dirty="0" smtClean="0">
                <a:solidFill>
                  <a:schemeClr val="tx1"/>
                </a:solidFill>
              </a:rPr>
              <a:t> (DCS) (+/-1) </a:t>
            </a:r>
            <a:r>
              <a:rPr lang="fr-FR" sz="2000" b="1" dirty="0" err="1" smtClean="0">
                <a:solidFill>
                  <a:schemeClr val="tx1"/>
                </a:solidFill>
              </a:rPr>
              <a:t>nuclei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err="1">
                <a:solidFill>
                  <a:srgbClr val="FF00FF"/>
                </a:solidFill>
              </a:rPr>
              <a:t>S</a:t>
            </a:r>
            <a:r>
              <a:rPr lang="fr-FR" sz="2000" b="1" dirty="0" err="1" smtClean="0">
                <a:solidFill>
                  <a:srgbClr val="FF00FF"/>
                </a:solidFill>
              </a:rPr>
              <a:t>ingly</a:t>
            </a:r>
            <a:r>
              <a:rPr lang="fr-FR" sz="2000" b="1" dirty="0" smtClean="0">
                <a:solidFill>
                  <a:srgbClr val="FF00FF"/>
                </a:solidFill>
              </a:rPr>
              <a:t> open-</a:t>
            </a:r>
            <a:r>
              <a:rPr lang="fr-FR" sz="2000" b="1" dirty="0" err="1" smtClean="0">
                <a:solidFill>
                  <a:srgbClr val="FF00FF"/>
                </a:solidFill>
              </a:rPr>
              <a:t>shell</a:t>
            </a:r>
            <a:r>
              <a:rPr lang="fr-FR" sz="2000" b="1" dirty="0" smtClean="0">
                <a:solidFill>
                  <a:srgbClr val="FF00FF"/>
                </a:solidFill>
              </a:rPr>
              <a:t> (SOS) (+/-1) </a:t>
            </a:r>
            <a:r>
              <a:rPr lang="fr-FR" sz="2000" b="1" dirty="0" err="1" smtClean="0">
                <a:solidFill>
                  <a:srgbClr val="FF00FF"/>
                </a:solidFill>
              </a:rPr>
              <a:t>nuclei</a:t>
            </a:r>
            <a:endParaRPr lang="fr-FR" sz="2000" b="1" dirty="0" smtClean="0">
              <a:solidFill>
                <a:srgbClr val="FF00FF"/>
              </a:solidFill>
            </a:endParaRPr>
          </a:p>
          <a:p>
            <a:pPr lvl="0">
              <a:defRPr sz="1800"/>
            </a:pPr>
            <a:r>
              <a:rPr lang="fr-FR" sz="2000" b="1" dirty="0" err="1">
                <a:solidFill>
                  <a:srgbClr val="009900"/>
                </a:solidFill>
              </a:rPr>
              <a:t>D</a:t>
            </a:r>
            <a:r>
              <a:rPr lang="fr-FR" sz="2000" b="1" dirty="0" err="1" smtClean="0">
                <a:solidFill>
                  <a:srgbClr val="009900"/>
                </a:solidFill>
              </a:rPr>
              <a:t>oubly</a:t>
            </a:r>
            <a:r>
              <a:rPr lang="fr-FR" sz="2000" b="1" dirty="0" smtClean="0">
                <a:solidFill>
                  <a:srgbClr val="009900"/>
                </a:solidFill>
              </a:rPr>
              <a:t> open-</a:t>
            </a:r>
            <a:r>
              <a:rPr lang="fr-FR" sz="2000" b="1" dirty="0" err="1" smtClean="0">
                <a:solidFill>
                  <a:srgbClr val="009900"/>
                </a:solidFill>
              </a:rPr>
              <a:t>shell</a:t>
            </a:r>
            <a:r>
              <a:rPr lang="fr-FR" sz="2000" b="1" dirty="0" smtClean="0">
                <a:solidFill>
                  <a:srgbClr val="009900"/>
                </a:solidFill>
              </a:rPr>
              <a:t> (DOS) </a:t>
            </a:r>
            <a:r>
              <a:rPr lang="fr-FR" sz="2000" b="1" dirty="0" err="1" smtClean="0">
                <a:solidFill>
                  <a:srgbClr val="009900"/>
                </a:solidFill>
              </a:rPr>
              <a:t>nuclei</a:t>
            </a:r>
            <a:endParaRPr lang="fr-FR" sz="2000" b="1" dirty="0" smtClean="0">
              <a:solidFill>
                <a:srgbClr val="009900"/>
              </a:solidFill>
            </a:endParaRPr>
          </a:p>
        </p:txBody>
      </p:sp>
      <p:sp>
        <p:nvSpPr>
          <p:cNvPr id="39" name="Shape 111"/>
          <p:cNvSpPr/>
          <p:nvPr/>
        </p:nvSpPr>
        <p:spPr>
          <a:xfrm>
            <a:off x="4500337" y="3744151"/>
            <a:ext cx="7270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100</a:t>
            </a:r>
            <a:r>
              <a:rPr lang="fr-FR" sz="2000" b="1" dirty="0" smtClean="0">
                <a:solidFill>
                  <a:schemeClr val="tx1"/>
                </a:solidFill>
              </a:rPr>
              <a:t>Sn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869319" y="6087280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Shape 111"/>
          <p:cNvSpPr/>
          <p:nvPr/>
        </p:nvSpPr>
        <p:spPr>
          <a:xfrm>
            <a:off x="4640586" y="5728415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>
                <a:solidFill>
                  <a:schemeClr val="tx1"/>
                </a:solidFill>
              </a:rPr>
              <a:t>7</a:t>
            </a:r>
            <a:r>
              <a:rPr lang="fr-FR" sz="2000" b="1" baseline="30000" dirty="0" smtClean="0">
                <a:solidFill>
                  <a:schemeClr val="tx1"/>
                </a:solidFill>
              </a:rPr>
              <a:t>8</a:t>
            </a:r>
            <a:r>
              <a:rPr lang="fr-FR" sz="2000" b="1" dirty="0" smtClean="0">
                <a:solidFill>
                  <a:schemeClr val="tx1"/>
                </a:solidFill>
              </a:rPr>
              <a:t>Ni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2647002" y="7877414"/>
            <a:ext cx="122830" cy="95616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Shape 111"/>
          <p:cNvSpPr/>
          <p:nvPr/>
        </p:nvSpPr>
        <p:spPr>
          <a:xfrm>
            <a:off x="2411723" y="7558263"/>
            <a:ext cx="52969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baseline="30000" dirty="0" smtClean="0">
                <a:solidFill>
                  <a:schemeClr val="tx1"/>
                </a:solidFill>
              </a:rPr>
              <a:t>28</a:t>
            </a:r>
            <a:r>
              <a:rPr lang="fr-FR" sz="2000" b="1" dirty="0" smtClean="0">
                <a:solidFill>
                  <a:schemeClr val="tx1"/>
                </a:solidFill>
              </a:rPr>
              <a:t>O</a:t>
            </a:r>
            <a:endParaRPr sz="2200" b="1" dirty="0">
              <a:solidFill>
                <a:schemeClr val="tx1"/>
              </a:solidFill>
            </a:endParaRPr>
          </a:p>
        </p:txBody>
      </p:sp>
      <p:sp>
        <p:nvSpPr>
          <p:cNvPr id="54" name="Shape 111"/>
          <p:cNvSpPr/>
          <p:nvPr/>
        </p:nvSpPr>
        <p:spPr>
          <a:xfrm>
            <a:off x="114436" y="1735617"/>
            <a:ext cx="376187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lvl="0" indent="-457200">
              <a:buAutoNum type="arabicParenR"/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Self-</a:t>
            </a:r>
            <a:r>
              <a:rPr lang="fr-FR" sz="2000" b="1" dirty="0" err="1" smtClean="0">
                <a:solidFill>
                  <a:schemeClr val="tx1"/>
                </a:solidFill>
              </a:rPr>
              <a:t>bound</a:t>
            </a:r>
            <a:r>
              <a:rPr lang="fr-FR" sz="2000" b="1" dirty="0" smtClean="0">
                <a:solidFill>
                  <a:schemeClr val="tx1"/>
                </a:solidFill>
              </a:rPr>
              <a:t> system </a:t>
            </a:r>
          </a:p>
          <a:p>
            <a:pPr marL="457200" lvl="0" indent="-457200">
              <a:buAutoNum type="arabicParenR"/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Neutrons &amp; protons</a:t>
            </a:r>
            <a:endParaRPr lang="fr-FR" sz="2000" b="1" dirty="0">
              <a:solidFill>
                <a:schemeClr val="tx1"/>
              </a:solidFill>
            </a:endParaRPr>
          </a:p>
          <a:p>
            <a:pPr marL="457200" lvl="0" indent="-457200">
              <a:buAutoNum type="arabicParenR"/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SU(2) </a:t>
            </a:r>
            <a:r>
              <a:rPr lang="fr-FR" sz="2000" b="1" dirty="0" err="1" smtClean="0">
                <a:solidFill>
                  <a:schemeClr val="tx1"/>
                </a:solidFill>
              </a:rPr>
              <a:t>sym</a:t>
            </a:r>
            <a:r>
              <a:rPr lang="fr-FR" sz="2000" b="1" dirty="0" smtClean="0">
                <a:solidFill>
                  <a:schemeClr val="tx1"/>
                </a:solidFill>
              </a:rPr>
              <a:t>. + </a:t>
            </a:r>
            <a:r>
              <a:rPr lang="fr-FR" sz="2000" b="1" dirty="0" err="1" smtClean="0">
                <a:solidFill>
                  <a:schemeClr val="tx1"/>
                </a:solidFill>
              </a:rPr>
              <a:t>strong</a:t>
            </a:r>
            <a:r>
              <a:rPr lang="fr-FR" sz="2000" b="1" dirty="0" smtClean="0">
                <a:solidFill>
                  <a:schemeClr val="tx1"/>
                </a:solidFill>
              </a:rPr>
              <a:t> L.S</a:t>
            </a:r>
          </a:p>
        </p:txBody>
      </p:sp>
      <p:sp>
        <p:nvSpPr>
          <p:cNvPr id="55" name="Shape 111"/>
          <p:cNvSpPr/>
          <p:nvPr/>
        </p:nvSpPr>
        <p:spPr>
          <a:xfrm>
            <a:off x="3613722" y="1450288"/>
            <a:ext cx="19777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RHF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56" name="Shape 111"/>
          <p:cNvSpPr/>
          <p:nvPr/>
        </p:nvSpPr>
        <p:spPr>
          <a:xfrm>
            <a:off x="9662057" y="1719335"/>
            <a:ext cx="339885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1) Self </a:t>
            </a:r>
            <a:r>
              <a:rPr lang="fr-FR" sz="2000" b="1" dirty="0" err="1" smtClean="0">
                <a:solidFill>
                  <a:schemeClr val="tx1"/>
                </a:solidFill>
              </a:rPr>
              <a:t>created</a:t>
            </a:r>
            <a:r>
              <a:rPr lang="fr-FR" sz="2000" b="1" dirty="0" smtClean="0">
                <a:solidFill>
                  <a:schemeClr val="tx1"/>
                </a:solidFill>
              </a:rPr>
              <a:t>/</a:t>
            </a:r>
            <a:r>
              <a:rPr lang="fr-FR" sz="2000" b="1" dirty="0" err="1" smtClean="0">
                <a:solidFill>
                  <a:schemeClr val="tx1"/>
                </a:solidFill>
              </a:rPr>
              <a:t>centered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2) One for </a:t>
            </a:r>
            <a:r>
              <a:rPr lang="fr-FR" sz="2000" b="1" dirty="0" err="1" smtClean="0">
                <a:solidFill>
                  <a:schemeClr val="tx1"/>
                </a:solidFill>
              </a:rPr>
              <a:t>each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species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rgbClr val="0033CC"/>
                </a:solidFill>
              </a:rPr>
              <a:t>3) j=</a:t>
            </a:r>
            <a:r>
              <a:rPr lang="fr-FR" sz="2000" b="1" dirty="0" err="1" smtClean="0">
                <a:solidFill>
                  <a:srgbClr val="0033CC"/>
                </a:solidFill>
              </a:rPr>
              <a:t>l+s</a:t>
            </a:r>
            <a:r>
              <a:rPr lang="fr-FR" sz="2000" b="1" dirty="0" smtClean="0">
                <a:solidFill>
                  <a:srgbClr val="0033CC"/>
                </a:solidFill>
              </a:rPr>
              <a:t> → 2j+1 </a:t>
            </a:r>
            <a:r>
              <a:rPr lang="fr-FR" sz="2000" b="1" dirty="0" err="1" smtClean="0">
                <a:solidFill>
                  <a:srgbClr val="0033CC"/>
                </a:solidFill>
              </a:rPr>
              <a:t>degeneracy</a:t>
            </a:r>
            <a:endParaRPr lang="fr-FR" sz="2000" b="1" dirty="0" smtClean="0">
              <a:solidFill>
                <a:srgbClr val="0033CC"/>
              </a:solidFill>
            </a:endParaRPr>
          </a:p>
        </p:txBody>
      </p:sp>
      <p:sp>
        <p:nvSpPr>
          <p:cNvPr id="60" name="Shape 111"/>
          <p:cNvSpPr/>
          <p:nvPr/>
        </p:nvSpPr>
        <p:spPr>
          <a:xfrm>
            <a:off x="7702241" y="1438083"/>
            <a:ext cx="1619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Specificities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61" name="Flèche vers le bas 60"/>
          <p:cNvSpPr/>
          <p:nvPr/>
        </p:nvSpPr>
        <p:spPr>
          <a:xfrm>
            <a:off x="10740791" y="2872371"/>
            <a:ext cx="905498" cy="362148"/>
          </a:xfrm>
          <a:prstGeom prst="down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4" name="Shape 111"/>
          <p:cNvSpPr/>
          <p:nvPr/>
        </p:nvSpPr>
        <p:spPr>
          <a:xfrm>
            <a:off x="8805829" y="8200916"/>
            <a:ext cx="40367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Mostly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i="1" dirty="0" smtClean="0">
                <a:solidFill>
                  <a:schemeClr val="tx1"/>
                </a:solidFill>
              </a:rPr>
              <a:t>open-</a:t>
            </a:r>
            <a:r>
              <a:rPr lang="fr-FR" sz="2200" i="1" dirty="0" err="1" smtClean="0">
                <a:solidFill>
                  <a:schemeClr val="tx1"/>
                </a:solidFill>
              </a:rPr>
              <a:t>shell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ground</a:t>
            </a:r>
            <a:r>
              <a:rPr lang="fr-FR" sz="2200" dirty="0" smtClean="0">
                <a:solidFill>
                  <a:schemeClr val="tx1"/>
                </a:solidFill>
              </a:rPr>
              <a:t>-states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65" name="Flèche vers le bas 64"/>
          <p:cNvSpPr/>
          <p:nvPr/>
        </p:nvSpPr>
        <p:spPr>
          <a:xfrm>
            <a:off x="10194622" y="8763038"/>
            <a:ext cx="905498" cy="362148"/>
          </a:xfrm>
          <a:prstGeom prst="down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Shape 111"/>
          <p:cNvSpPr/>
          <p:nvPr/>
        </p:nvSpPr>
        <p:spPr>
          <a:xfrm>
            <a:off x="8959225" y="9263371"/>
            <a:ext cx="40367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Strong</a:t>
            </a:r>
            <a:r>
              <a:rPr lang="fr-FR" sz="2200" dirty="0" smtClean="0">
                <a:solidFill>
                  <a:schemeClr val="tx1"/>
                </a:solidFill>
              </a:rPr>
              <a:t> (« 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 »)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62" name="Flèche droite 61"/>
          <p:cNvSpPr/>
          <p:nvPr/>
        </p:nvSpPr>
        <p:spPr>
          <a:xfrm>
            <a:off x="4313043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Flèche droite 67"/>
          <p:cNvSpPr/>
          <p:nvPr/>
        </p:nvSpPr>
        <p:spPr>
          <a:xfrm>
            <a:off x="8219917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8682997" y="8197022"/>
            <a:ext cx="4239915" cy="1488338"/>
          </a:xfrm>
          <a:prstGeom prst="roundRect">
            <a:avLst/>
          </a:prstGeom>
          <a:noFill/>
          <a:ln w="381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Shape 111"/>
          <p:cNvSpPr/>
          <p:nvPr/>
        </p:nvSpPr>
        <p:spPr>
          <a:xfrm>
            <a:off x="3688784" y="2597233"/>
            <a:ext cx="19463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approximation</a:t>
            </a:r>
          </a:p>
        </p:txBody>
      </p:sp>
      <p:sp>
        <p:nvSpPr>
          <p:cNvPr id="58" name="Rectangle à coins arrondis 57"/>
          <p:cNvSpPr/>
          <p:nvPr/>
        </p:nvSpPr>
        <p:spPr>
          <a:xfrm>
            <a:off x="11899520" y="3871254"/>
            <a:ext cx="236874" cy="408446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0386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3" grpId="0" animBg="1"/>
      <p:bldP spid="45" grpId="0" animBg="1"/>
      <p:bldP spid="39" grpId="0" animBg="1"/>
      <p:bldP spid="48" grpId="0" animBg="1"/>
      <p:bldP spid="49" grpId="0" animBg="1"/>
      <p:bldP spid="51" grpId="0" animBg="1"/>
      <p:bldP spid="52" grpId="0" animBg="1"/>
      <p:bldP spid="55" grpId="0" animBg="1"/>
      <p:bldP spid="56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2" grpId="0" animBg="1"/>
      <p:bldP spid="68" grpId="0" animBg="1"/>
      <p:bldP spid="63" grpId="0" animBg="1"/>
      <p:bldP spid="57" grpId="0" animBg="1"/>
      <p:bldP spid="58" grpId="0" animBg="1"/>
      <p:bldP spid="5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Pre-processing</a:t>
            </a:r>
            <a:r>
              <a:rPr lang="fr-FR" sz="2200" dirty="0" smtClean="0">
                <a:solidFill>
                  <a:srgbClr val="0033CC"/>
                </a:solidFill>
              </a:rPr>
              <a:t> short-range </a:t>
            </a:r>
            <a:r>
              <a:rPr lang="fr-FR" sz="2200" dirty="0" err="1" smtClean="0">
                <a:solidFill>
                  <a:srgbClr val="0033CC"/>
                </a:solidFill>
              </a:rPr>
              <a:t>correlations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40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692"/>
            <a:ext cx="13004800" cy="7315200"/>
          </a:xfrm>
          <a:prstGeom prst="rect">
            <a:avLst/>
          </a:prstGeom>
        </p:spPr>
      </p:pic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Workshop Program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" name="Flèche courbée vers la gauche 2"/>
          <p:cNvSpPr/>
          <p:nvPr/>
        </p:nvSpPr>
        <p:spPr>
          <a:xfrm rot="18974335">
            <a:off x="4181023" y="3786672"/>
            <a:ext cx="415648" cy="1268078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Flèche courbée vers la gauche 20"/>
          <p:cNvSpPr/>
          <p:nvPr/>
        </p:nvSpPr>
        <p:spPr>
          <a:xfrm rot="335916">
            <a:off x="3686574" y="4173078"/>
            <a:ext cx="453325" cy="1694021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3" name="Flèche courbée vers la gauche 22"/>
          <p:cNvSpPr/>
          <p:nvPr/>
        </p:nvSpPr>
        <p:spPr>
          <a:xfrm>
            <a:off x="3778330" y="4127709"/>
            <a:ext cx="664615" cy="3126022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" name="Nucleus: bound (or resonant) state of Z protons and N neutrons"/>
          <p:cNvSpPr txBox="1"/>
          <p:nvPr/>
        </p:nvSpPr>
        <p:spPr>
          <a:xfrm>
            <a:off x="5557502" y="3397585"/>
            <a:ext cx="6834665" cy="145680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chemeClr val="tx1"/>
                </a:solidFill>
              </a:rPr>
              <a:t>Today</a:t>
            </a:r>
            <a:endParaRPr lang="fr-FR" dirty="0" smtClean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chemeClr val="tx1"/>
                </a:solidFill>
              </a:rPr>
              <a:t>General background</a:t>
            </a: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chemeClr val="tx1"/>
                </a:solidFill>
              </a:rPr>
              <a:t>Preparation</a:t>
            </a:r>
            <a:r>
              <a:rPr lang="fr-FR" dirty="0" smtClean="0">
                <a:solidFill>
                  <a:schemeClr val="tx1"/>
                </a:solidFill>
              </a:rPr>
              <a:t> and </a:t>
            </a:r>
            <a:r>
              <a:rPr lang="fr-FR" dirty="0" err="1" smtClean="0">
                <a:solidFill>
                  <a:schemeClr val="tx1"/>
                </a:solidFill>
              </a:rPr>
              <a:t>brief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connection</a:t>
            </a:r>
            <a:r>
              <a:rPr lang="fr-FR" dirty="0" smtClean="0">
                <a:solidFill>
                  <a:schemeClr val="tx1"/>
                </a:solidFill>
              </a:rPr>
              <a:t> to </a:t>
            </a:r>
            <a:r>
              <a:rPr lang="fr-FR" dirty="0" err="1" smtClean="0">
                <a:solidFill>
                  <a:schemeClr val="tx1"/>
                </a:solidFill>
              </a:rPr>
              <a:t>days</a:t>
            </a:r>
            <a:r>
              <a:rPr lang="fr-FR" dirty="0" smtClean="0">
                <a:solidFill>
                  <a:schemeClr val="tx1"/>
                </a:solidFill>
              </a:rPr>
              <a:t> 2,3,5</a:t>
            </a: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chemeClr val="tx1"/>
                </a:solidFill>
              </a:rPr>
              <a:t>Ab </a:t>
            </a:r>
            <a:r>
              <a:rPr lang="fr-FR" dirty="0" err="1" smtClean="0">
                <a:solidFill>
                  <a:schemeClr val="tx1"/>
                </a:solidFill>
              </a:rPr>
              <a:t>initio</a:t>
            </a:r>
            <a:r>
              <a:rPr lang="fr-FR" dirty="0" smtClean="0">
                <a:solidFill>
                  <a:schemeClr val="tx1"/>
                </a:solidFill>
              </a:rPr>
              <a:t> expansion </a:t>
            </a:r>
            <a:r>
              <a:rPr lang="fr-FR" dirty="0" err="1" smtClean="0">
                <a:solidFill>
                  <a:schemeClr val="tx1"/>
                </a:solidFill>
              </a:rPr>
              <a:t>methods</a:t>
            </a:r>
            <a:r>
              <a:rPr lang="fr-FR" dirty="0" smtClean="0">
                <a:solidFill>
                  <a:schemeClr val="tx1"/>
                </a:solidFill>
              </a:rPr>
              <a:t> for </a:t>
            </a:r>
            <a:r>
              <a:rPr lang="fr-FR" dirty="0" err="1" smtClean="0">
                <a:solidFill>
                  <a:schemeClr val="tx1"/>
                </a:solidFill>
              </a:rPr>
              <a:t>mid</a:t>
            </a:r>
            <a:r>
              <a:rPr lang="fr-FR" dirty="0" smtClean="0">
                <a:solidFill>
                  <a:schemeClr val="tx1"/>
                </a:solidFill>
              </a:rPr>
              <a:t>-mass </a:t>
            </a:r>
            <a:r>
              <a:rPr lang="fr-FR" dirty="0" err="1" smtClean="0">
                <a:solidFill>
                  <a:schemeClr val="tx1"/>
                </a:solidFill>
              </a:rPr>
              <a:t>nuclei</a:t>
            </a: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456882" y="3382318"/>
            <a:ext cx="6935286" cy="152899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5" name="Nucleus: bound (or resonant) state of Z protons and N neutrons"/>
          <p:cNvSpPr txBox="1"/>
          <p:nvPr/>
        </p:nvSpPr>
        <p:spPr>
          <a:xfrm>
            <a:off x="6008825" y="5344952"/>
            <a:ext cx="6038513" cy="1456809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rgbClr val="FF0000"/>
                </a:solidFill>
              </a:rPr>
              <a:t>Leave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entirely</a:t>
            </a:r>
            <a:endParaRPr lang="fr-FR" dirty="0" smtClean="0">
              <a:solidFill>
                <a:srgbClr val="FF0000"/>
              </a:solidFill>
            </a:endParaRP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rgbClr val="FF0000"/>
                </a:solidFill>
              </a:rPr>
              <a:t>CI and </a:t>
            </a:r>
            <a:r>
              <a:rPr lang="fr-FR" dirty="0" err="1" smtClean="0">
                <a:solidFill>
                  <a:srgbClr val="FF0000"/>
                </a:solidFill>
              </a:rPr>
              <a:t>selected</a:t>
            </a:r>
            <a:r>
              <a:rPr lang="fr-FR" dirty="0" smtClean="0">
                <a:solidFill>
                  <a:srgbClr val="FF0000"/>
                </a:solidFill>
              </a:rPr>
              <a:t> CI to Robert (</a:t>
            </a:r>
            <a:r>
              <a:rPr lang="fr-FR" dirty="0" err="1" smtClean="0">
                <a:solidFill>
                  <a:srgbClr val="FF0000"/>
                </a:solidFill>
              </a:rPr>
              <a:t>wednesday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rgbClr val="FF0000"/>
                </a:solidFill>
              </a:rPr>
              <a:t>Monte-Carlo to </a:t>
            </a:r>
            <a:r>
              <a:rPr lang="fr-FR" dirty="0" err="1" smtClean="0">
                <a:solidFill>
                  <a:srgbClr val="FF0000"/>
                </a:solidFill>
              </a:rPr>
              <a:t>Denis&amp;Lorenzo</a:t>
            </a:r>
            <a:r>
              <a:rPr lang="fr-FR" dirty="0" smtClean="0">
                <a:solidFill>
                  <a:srgbClr val="FF0000"/>
                </a:solidFill>
              </a:rPr>
              <a:t> (</a:t>
            </a:r>
            <a:r>
              <a:rPr lang="fr-FR" dirty="0" err="1" smtClean="0">
                <a:solidFill>
                  <a:srgbClr val="FF0000"/>
                </a:solidFill>
              </a:rPr>
              <a:t>thursday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</a:p>
          <a:p>
            <a:pPr marL="514350" indent="-514350" algn="l">
              <a:buFont typeface="+mj-lt"/>
              <a:buAutoNum type="romanUcPeriod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rgbClr val="FF0000"/>
                </a:solidFill>
              </a:rPr>
              <a:t>EDF, </a:t>
            </a:r>
            <a:r>
              <a:rPr lang="fr-FR" dirty="0" err="1">
                <a:solidFill>
                  <a:srgbClr val="FF0000"/>
                </a:solidFill>
              </a:rPr>
              <a:t>r</a:t>
            </a:r>
            <a:r>
              <a:rPr lang="fr-FR" dirty="0" err="1" smtClean="0">
                <a:solidFill>
                  <a:srgbClr val="FF0000"/>
                </a:solidFill>
              </a:rPr>
              <a:t>eaction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theory</a:t>
            </a:r>
            <a:r>
              <a:rPr lang="fr-FR" dirty="0" smtClean="0">
                <a:solidFill>
                  <a:srgbClr val="FF0000"/>
                </a:solidFill>
              </a:rPr>
              <a:t> to </a:t>
            </a:r>
            <a:r>
              <a:rPr lang="fr-FR" dirty="0" err="1" smtClean="0">
                <a:solidFill>
                  <a:srgbClr val="FF0000"/>
                </a:solidFill>
              </a:rPr>
              <a:t>another</a:t>
            </a:r>
            <a:r>
              <a:rPr lang="fr-FR" dirty="0" smtClean="0">
                <a:solidFill>
                  <a:srgbClr val="FF0000"/>
                </a:solidFill>
              </a:rPr>
              <a:t> meeting…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5936472" y="5400663"/>
            <a:ext cx="6110865" cy="1401098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1843088" y="5666803"/>
            <a:ext cx="1733693" cy="188623"/>
          </a:xfrm>
          <a:prstGeom prst="roundRect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862370" y="6052760"/>
            <a:ext cx="2789729" cy="219970"/>
          </a:xfrm>
          <a:prstGeom prst="roundRect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Nucleus: bound (or resonant) state of Z protons and N neutrons"/>
          <p:cNvSpPr txBox="1"/>
          <p:nvPr/>
        </p:nvSpPr>
        <p:spPr>
          <a:xfrm>
            <a:off x="5559726" y="6951593"/>
            <a:ext cx="6939400" cy="441146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chemeClr val="tx1"/>
                </a:solidFill>
              </a:rPr>
              <a:t>+ I </a:t>
            </a:r>
            <a:r>
              <a:rPr lang="fr-FR" dirty="0" err="1" smtClean="0">
                <a:solidFill>
                  <a:schemeClr val="tx1"/>
                </a:solidFill>
              </a:rPr>
              <a:t>benefit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from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Titou’s</a:t>
            </a:r>
            <a:r>
              <a:rPr lang="fr-FR" dirty="0" smtClean="0">
                <a:solidFill>
                  <a:schemeClr val="tx1"/>
                </a:solidFill>
              </a:rPr>
              <a:t> talk </a:t>
            </a:r>
            <a:r>
              <a:rPr lang="fr-FR" dirty="0" err="1" smtClean="0">
                <a:solidFill>
                  <a:schemeClr val="tx1"/>
                </a:solidFill>
              </a:rPr>
              <a:t>regarding</a:t>
            </a:r>
            <a:r>
              <a:rPr lang="fr-FR" dirty="0" smtClean="0">
                <a:solidFill>
                  <a:schemeClr val="tx1"/>
                </a:solidFill>
              </a:rPr>
              <a:t> HF, MBPT, CC…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59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3" grpId="0" animBg="1"/>
      <p:bldP spid="24" grpId="0" animBg="1"/>
      <p:bldP spid="4" grpId="0" animBg="1"/>
      <p:bldP spid="25" grpId="0" animBg="1"/>
      <p:bldP spid="26" grpId="0" animBg="1"/>
      <p:bldP spid="5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Pre-processing</a:t>
            </a:r>
            <a:r>
              <a:rPr lang="fr-FR" sz="3600" dirty="0" smtClean="0">
                <a:solidFill>
                  <a:srgbClr val="0033CC"/>
                </a:solidFill>
              </a:rPr>
              <a:t> of short-range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46" name="Shape 111"/>
          <p:cNvSpPr/>
          <p:nvPr/>
        </p:nvSpPr>
        <p:spPr>
          <a:xfrm>
            <a:off x="5495240" y="3653615"/>
            <a:ext cx="265733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Residual</a:t>
            </a:r>
            <a:r>
              <a:rPr lang="fr-FR" sz="2200" dirty="0" smtClean="0">
                <a:solidFill>
                  <a:schemeClr val="tx1"/>
                </a:solidFill>
              </a:rPr>
              <a:t> interaction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54" name="Shape 111"/>
          <p:cNvSpPr/>
          <p:nvPr/>
        </p:nvSpPr>
        <p:spPr>
          <a:xfrm>
            <a:off x="104785" y="1906621"/>
            <a:ext cx="306659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1) Short-r </a:t>
            </a:r>
            <a:r>
              <a:rPr lang="fr-FR" sz="2000" b="1" dirty="0" err="1" smtClean="0">
                <a:solidFill>
                  <a:schemeClr val="tx1"/>
                </a:solidFill>
              </a:rPr>
              <a:t>repulsion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2) </a:t>
            </a:r>
            <a:r>
              <a:rPr lang="fr-FR" sz="2000" b="1" dirty="0" err="1" smtClean="0">
                <a:solidFill>
                  <a:schemeClr val="tx1"/>
                </a:solidFill>
              </a:rPr>
              <a:t>Bound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np</a:t>
            </a:r>
            <a:r>
              <a:rPr lang="fr-FR" sz="2000" b="1" dirty="0" smtClean="0">
                <a:solidFill>
                  <a:schemeClr val="tx1"/>
                </a:solidFill>
              </a:rPr>
              <a:t>/Virtual </a:t>
            </a:r>
            <a:r>
              <a:rPr lang="fr-FR" sz="2000" b="1" dirty="0" err="1" smtClean="0">
                <a:solidFill>
                  <a:schemeClr val="tx1"/>
                </a:solidFill>
              </a:rPr>
              <a:t>nn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55" name="Shape 111"/>
          <p:cNvSpPr/>
          <p:nvPr/>
        </p:nvSpPr>
        <p:spPr>
          <a:xfrm>
            <a:off x="2947917" y="1501131"/>
            <a:ext cx="235054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Beyond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56" name="Shape 111"/>
          <p:cNvSpPr/>
          <p:nvPr/>
        </p:nvSpPr>
        <p:spPr>
          <a:xfrm>
            <a:off x="9689353" y="1684518"/>
            <a:ext cx="348564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1) </a:t>
            </a:r>
            <a:r>
              <a:rPr lang="fr-FR" sz="2000" b="1" dirty="0" err="1" smtClean="0">
                <a:solidFill>
                  <a:schemeClr val="tx1"/>
                </a:solidFill>
              </a:rPr>
              <a:t>Dynamic</a:t>
            </a:r>
            <a:r>
              <a:rPr lang="fr-FR" sz="2000" b="1" dirty="0" smtClean="0">
                <a:solidFill>
                  <a:schemeClr val="tx1"/>
                </a:solidFill>
              </a:rPr>
              <a:t> corr. in UV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2) </a:t>
            </a:r>
            <a:r>
              <a:rPr lang="fr-FR" sz="2000" b="1" dirty="0" err="1" smtClean="0">
                <a:solidFill>
                  <a:schemeClr val="tx1"/>
                </a:solidFill>
              </a:rPr>
              <a:t>Strong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static</a:t>
            </a:r>
            <a:r>
              <a:rPr lang="fr-FR" sz="2000" b="1" dirty="0" smtClean="0">
                <a:solidFill>
                  <a:schemeClr val="tx1"/>
                </a:solidFill>
              </a:rPr>
              <a:t> corr. in IR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  2a) </a:t>
            </a:r>
            <a:r>
              <a:rPr lang="fr-FR" sz="2000" b="1" dirty="0" err="1" smtClean="0">
                <a:solidFill>
                  <a:schemeClr val="tx1"/>
                </a:solidFill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</a:rPr>
              <a:t> in SOS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  2b) </a:t>
            </a:r>
            <a:r>
              <a:rPr lang="fr-FR" sz="2000" b="1" dirty="0" err="1" smtClean="0">
                <a:solidFill>
                  <a:schemeClr val="tx1"/>
                </a:solidFill>
              </a:rPr>
              <a:t>Collect</a:t>
            </a:r>
            <a:r>
              <a:rPr lang="fr-FR" sz="2000" b="1" dirty="0" smtClean="0">
                <a:solidFill>
                  <a:schemeClr val="tx1"/>
                </a:solidFill>
              </a:rPr>
              <a:t>. Quad. in DOS</a:t>
            </a:r>
          </a:p>
        </p:txBody>
      </p:sp>
      <p:sp>
        <p:nvSpPr>
          <p:cNvPr id="62" name="Flèche droite 61"/>
          <p:cNvSpPr/>
          <p:nvPr/>
        </p:nvSpPr>
        <p:spPr>
          <a:xfrm>
            <a:off x="3876314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Flèche droite 67"/>
          <p:cNvSpPr/>
          <p:nvPr/>
        </p:nvSpPr>
        <p:spPr>
          <a:xfrm>
            <a:off x="8356397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Shape 111"/>
          <p:cNvSpPr/>
          <p:nvPr/>
        </p:nvSpPr>
        <p:spPr>
          <a:xfrm>
            <a:off x="3443128" y="2582065"/>
            <a:ext cx="137453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expansion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09" y="1491110"/>
            <a:ext cx="2331343" cy="2105403"/>
          </a:xfrm>
          <a:prstGeom prst="rect">
            <a:avLst/>
          </a:prstGeom>
        </p:spPr>
      </p:pic>
      <p:sp>
        <p:nvSpPr>
          <p:cNvPr id="60" name="Shape 111"/>
          <p:cNvSpPr/>
          <p:nvPr/>
        </p:nvSpPr>
        <p:spPr>
          <a:xfrm>
            <a:off x="7884322" y="1491110"/>
            <a:ext cx="1619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Many</a:t>
            </a:r>
            <a:r>
              <a:rPr lang="fr-FR" sz="2200" dirty="0" smtClean="0">
                <a:solidFill>
                  <a:schemeClr val="tx1"/>
                </a:solidFill>
              </a:rPr>
              <a:t>-body</a:t>
            </a:r>
          </a:p>
        </p:txBody>
      </p:sp>
      <p:sp>
        <p:nvSpPr>
          <p:cNvPr id="58" name="⦿  Is the chiral expansion converging quickly enough?"/>
          <p:cNvSpPr txBox="1"/>
          <p:nvPr/>
        </p:nvSpPr>
        <p:spPr>
          <a:xfrm>
            <a:off x="36079" y="3735988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indent="-457200">
              <a:buAutoNum type="arabicParenR"/>
            </a:pPr>
            <a:r>
              <a:rPr lang="fr-FR" b="1" dirty="0" err="1" smtClean="0"/>
              <a:t>Taming</a:t>
            </a:r>
            <a:r>
              <a:rPr lang="fr-FR" b="1" dirty="0" smtClean="0"/>
              <a:t> down the short-range/</a:t>
            </a:r>
            <a:r>
              <a:rPr lang="fr-FR" b="1" dirty="0" err="1" smtClean="0"/>
              <a:t>coupling</a:t>
            </a:r>
            <a:r>
              <a:rPr lang="fr-FR" b="1" dirty="0" smtClean="0"/>
              <a:t> to UV in the </a:t>
            </a:r>
            <a:r>
              <a:rPr lang="fr-FR" b="1" dirty="0" err="1" smtClean="0"/>
              <a:t>Hamiltonian</a:t>
            </a:r>
            <a:endParaRPr lang="fr-FR" b="1" dirty="0" smtClean="0"/>
          </a:p>
        </p:txBody>
      </p:sp>
      <p:sp>
        <p:nvSpPr>
          <p:cNvPr id="69" name="Shape 111"/>
          <p:cNvSpPr/>
          <p:nvPr/>
        </p:nvSpPr>
        <p:spPr>
          <a:xfrm>
            <a:off x="7865640" y="2579708"/>
            <a:ext cx="1619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005" y="4073714"/>
            <a:ext cx="3699795" cy="866470"/>
          </a:xfrm>
          <a:prstGeom prst="rect">
            <a:avLst/>
          </a:prstGeom>
        </p:spPr>
      </p:pic>
      <p:sp>
        <p:nvSpPr>
          <p:cNvPr id="3" name="Flèche à angle droit 2"/>
          <p:cNvSpPr/>
          <p:nvPr/>
        </p:nvSpPr>
        <p:spPr>
          <a:xfrm rot="5400000">
            <a:off x="506496" y="4222606"/>
            <a:ext cx="692357" cy="765550"/>
          </a:xfrm>
          <a:prstGeom prst="bentUp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⦿  Is the chiral expansion converging quickly enough?"/>
          <p:cNvSpPr txBox="1"/>
          <p:nvPr/>
        </p:nvSpPr>
        <p:spPr>
          <a:xfrm>
            <a:off x="1391908" y="4539793"/>
            <a:ext cx="114954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Unitary</a:t>
            </a:r>
            <a:r>
              <a:rPr lang="fr-FR" dirty="0" smtClean="0"/>
              <a:t> </a:t>
            </a:r>
            <a:r>
              <a:rPr lang="fr-FR" b="1" dirty="0" err="1" smtClean="0"/>
              <a:t>Similarity</a:t>
            </a:r>
            <a:r>
              <a:rPr lang="fr-FR" b="1" dirty="0" smtClean="0"/>
              <a:t> </a:t>
            </a:r>
            <a:r>
              <a:rPr lang="fr-FR" b="1" dirty="0" err="1" smtClean="0"/>
              <a:t>Renormalization</a:t>
            </a:r>
            <a:r>
              <a:rPr lang="fr-FR" b="1" dirty="0" smtClean="0"/>
              <a:t> Group </a:t>
            </a:r>
            <a:r>
              <a:rPr lang="fr-FR" dirty="0" smtClean="0"/>
              <a:t>(SRG) transformation</a:t>
            </a:r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12" y="5184401"/>
            <a:ext cx="2626893" cy="742118"/>
          </a:xfrm>
          <a:prstGeom prst="rect">
            <a:avLst/>
          </a:prstGeom>
        </p:spPr>
      </p:pic>
      <p:sp>
        <p:nvSpPr>
          <p:cNvPr id="102" name="⦿  Is the chiral expansion converging quickly enough?"/>
          <p:cNvSpPr txBox="1"/>
          <p:nvPr/>
        </p:nvSpPr>
        <p:spPr>
          <a:xfrm>
            <a:off x="725442" y="5289784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ym typeface="Symbol" panose="05050102010706020507" pitchFamily="18" charset="2"/>
              </a:rPr>
              <a:t> </a:t>
            </a:r>
            <a:r>
              <a:rPr lang="fr-FR" dirty="0" err="1" smtClean="0"/>
              <a:t>Paramaterize</a:t>
            </a:r>
            <a:r>
              <a:rPr lang="fr-FR" dirty="0" smtClean="0"/>
              <a:t> the </a:t>
            </a:r>
            <a:r>
              <a:rPr lang="fr-FR" i="1" dirty="0" smtClean="0"/>
              <a:t>change</a:t>
            </a:r>
            <a:r>
              <a:rPr lang="fr-FR" dirty="0" smtClean="0"/>
              <a:t> of the </a:t>
            </a:r>
            <a:r>
              <a:rPr lang="fr-FR" dirty="0" err="1" smtClean="0"/>
              <a:t>Hamiltonian</a:t>
            </a:r>
            <a:endParaRPr lang="fr-FR" dirty="0" smtClean="0"/>
          </a:p>
        </p:txBody>
      </p:sp>
      <p:sp>
        <p:nvSpPr>
          <p:cNvPr id="6" name="Rectangle à coins arrondis 5"/>
          <p:cNvSpPr/>
          <p:nvPr/>
        </p:nvSpPr>
        <p:spPr>
          <a:xfrm>
            <a:off x="8030337" y="5306648"/>
            <a:ext cx="790910" cy="553248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3" name="Shape 111"/>
          <p:cNvSpPr/>
          <p:nvPr/>
        </p:nvSpPr>
        <p:spPr>
          <a:xfrm>
            <a:off x="9025777" y="6090863"/>
            <a:ext cx="34013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>
                <a:solidFill>
                  <a:srgbClr val="0033CC"/>
                </a:solidFill>
              </a:rPr>
              <a:t>s</a:t>
            </a:r>
            <a:r>
              <a:rPr lang="fr-FR" sz="2000" dirty="0" err="1" smtClean="0">
                <a:solidFill>
                  <a:srgbClr val="0033CC"/>
                </a:solidFill>
              </a:rPr>
              <a:t>pecifies</a:t>
            </a:r>
            <a:r>
              <a:rPr lang="fr-FR" sz="2000" dirty="0" smtClean="0">
                <a:solidFill>
                  <a:srgbClr val="0033CC"/>
                </a:solidFill>
              </a:rPr>
              <a:t> the transformation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65" y="6921473"/>
            <a:ext cx="2247975" cy="472867"/>
          </a:xfrm>
          <a:prstGeom prst="rect">
            <a:avLst/>
          </a:prstGeom>
        </p:spPr>
      </p:pic>
      <p:sp>
        <p:nvSpPr>
          <p:cNvPr id="106" name="Flèche droite 105"/>
          <p:cNvSpPr/>
          <p:nvPr/>
        </p:nvSpPr>
        <p:spPr>
          <a:xfrm>
            <a:off x="3103337" y="6867369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3" name="Flèche droite 112"/>
          <p:cNvSpPr/>
          <p:nvPr/>
        </p:nvSpPr>
        <p:spPr>
          <a:xfrm>
            <a:off x="6486919" y="6842646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450" y="6680499"/>
            <a:ext cx="1728785" cy="877112"/>
          </a:xfrm>
          <a:prstGeom prst="rect">
            <a:avLst/>
          </a:prstGeom>
        </p:spPr>
      </p:pic>
      <p:sp>
        <p:nvSpPr>
          <p:cNvPr id="123" name="Shape 111"/>
          <p:cNvSpPr/>
          <p:nvPr/>
        </p:nvSpPr>
        <p:spPr>
          <a:xfrm>
            <a:off x="9011928" y="6879089"/>
            <a:ext cx="137453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when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3349" y="6894432"/>
            <a:ext cx="2091211" cy="374008"/>
          </a:xfrm>
          <a:prstGeom prst="rect">
            <a:avLst/>
          </a:prstGeom>
        </p:spPr>
      </p:pic>
      <p:sp>
        <p:nvSpPr>
          <p:cNvPr id="124" name="Shape 111"/>
          <p:cNvSpPr/>
          <p:nvPr/>
        </p:nvSpPr>
        <p:spPr>
          <a:xfrm>
            <a:off x="7098741" y="7557611"/>
            <a:ext cx="20761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Trivial </a:t>
            </a:r>
            <a:r>
              <a:rPr lang="fr-FR" sz="2000" dirty="0" err="1">
                <a:solidFill>
                  <a:srgbClr val="0033CC"/>
                </a:solidFill>
              </a:rPr>
              <a:t>f</a:t>
            </a:r>
            <a:r>
              <a:rPr lang="fr-FR" sz="2000" dirty="0" err="1" smtClean="0">
                <a:solidFill>
                  <a:srgbClr val="0033CC"/>
                </a:solidFill>
              </a:rPr>
              <a:t>ixed</a:t>
            </a:r>
            <a:r>
              <a:rPr lang="fr-FR" sz="2000" dirty="0" smtClean="0">
                <a:solidFill>
                  <a:srgbClr val="0033CC"/>
                </a:solidFill>
              </a:rPr>
              <a:t> point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125" name="Shape 111"/>
          <p:cNvSpPr/>
          <p:nvPr/>
        </p:nvSpPr>
        <p:spPr>
          <a:xfrm>
            <a:off x="10004090" y="7548492"/>
            <a:ext cx="195762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H(s) diagonal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126" name="⦿  Is the chiral expansion converging quickly enough?"/>
          <p:cNvSpPr txBox="1"/>
          <p:nvPr/>
        </p:nvSpPr>
        <p:spPr>
          <a:xfrm>
            <a:off x="725441" y="8008018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ym typeface="Symbol" panose="05050102010706020507" pitchFamily="18" charset="2"/>
              </a:rPr>
              <a:t> </a:t>
            </a:r>
            <a:r>
              <a:rPr lang="fr-FR" dirty="0" smtClean="0"/>
              <a:t>To </a:t>
            </a:r>
            <a:r>
              <a:rPr lang="fr-FR" dirty="0" err="1" smtClean="0"/>
              <a:t>tame</a:t>
            </a:r>
            <a:r>
              <a:rPr lang="fr-FR" dirty="0" smtClean="0"/>
              <a:t> short-range </a:t>
            </a:r>
            <a:r>
              <a:rPr lang="fr-FR" dirty="0" err="1" smtClean="0"/>
              <a:t>choose</a:t>
            </a:r>
            <a:r>
              <a:rPr lang="fr-FR" dirty="0" smtClean="0"/>
              <a:t>                  = diagonal in </a:t>
            </a:r>
            <a:r>
              <a:rPr lang="fr-FR" dirty="0" err="1" smtClean="0"/>
              <a:t>momentum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 basis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908" y="8056642"/>
            <a:ext cx="1205100" cy="380600"/>
          </a:xfrm>
          <a:prstGeom prst="rect">
            <a:avLst/>
          </a:prstGeom>
        </p:spPr>
      </p:pic>
      <p:sp>
        <p:nvSpPr>
          <p:cNvPr id="127" name="⦿  Is the chiral expansion converging quickly enough?"/>
          <p:cNvSpPr txBox="1"/>
          <p:nvPr/>
        </p:nvSpPr>
        <p:spPr>
          <a:xfrm>
            <a:off x="725441" y="8660568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ym typeface="Symbol" panose="05050102010706020507" pitchFamily="18" charset="2"/>
              </a:rPr>
              <a:t> </a:t>
            </a:r>
            <a:r>
              <a:rPr lang="fr-FR" dirty="0" smtClean="0"/>
              <a:t>Do not go all the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fixed</a:t>
            </a:r>
            <a:r>
              <a:rPr lang="fr-FR" dirty="0" smtClean="0"/>
              <a:t> point </a:t>
            </a:r>
            <a:r>
              <a:rPr lang="fr-FR" dirty="0" err="1" smtClean="0"/>
              <a:t>because</a:t>
            </a:r>
            <a:r>
              <a:rPr lang="fr-FR" dirty="0" smtClean="0"/>
              <a:t>                   </a:t>
            </a:r>
            <a:r>
              <a:rPr lang="fr-FR" b="1" i="1" dirty="0" err="1" smtClean="0"/>
              <a:t>induces</a:t>
            </a:r>
            <a:r>
              <a:rPr lang="fr-FR" b="1" i="1" dirty="0" smtClean="0"/>
              <a:t> multi-body </a:t>
            </a:r>
            <a:r>
              <a:rPr lang="fr-FR" b="1" i="1" dirty="0" err="1" smtClean="0"/>
              <a:t>operators</a:t>
            </a:r>
            <a:r>
              <a:rPr lang="fr-FR" b="1" i="1" dirty="0" smtClean="0"/>
              <a:t> in H(s)</a:t>
            </a:r>
          </a:p>
        </p:txBody>
      </p:sp>
      <p:sp>
        <p:nvSpPr>
          <p:cNvPr id="128" name="Flèche à angle droit 127"/>
          <p:cNvSpPr/>
          <p:nvPr/>
        </p:nvSpPr>
        <p:spPr>
          <a:xfrm rot="5400000">
            <a:off x="4741668" y="9163547"/>
            <a:ext cx="321623" cy="540042"/>
          </a:xfrm>
          <a:prstGeom prst="bentUp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0003" y="8721654"/>
            <a:ext cx="1387967" cy="372999"/>
          </a:xfrm>
          <a:prstGeom prst="rect">
            <a:avLst/>
          </a:prstGeom>
        </p:spPr>
      </p:pic>
      <p:sp>
        <p:nvSpPr>
          <p:cNvPr id="129" name="⦿  Is the chiral expansion converging quickly enough?"/>
          <p:cNvSpPr txBox="1"/>
          <p:nvPr/>
        </p:nvSpPr>
        <p:spPr>
          <a:xfrm>
            <a:off x="5269883" y="9269589"/>
            <a:ext cx="72618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Run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until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appropriate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s</a:t>
            </a:r>
            <a:r>
              <a:rPr lang="fr-FR" baseline="-25000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final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 = </a:t>
            </a: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pre-diagonalization</a:t>
            </a:r>
            <a:endParaRPr lang="fr-FR" dirty="0" smtClean="0">
              <a:solidFill>
                <a:srgbClr val="0033CC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4156" y="5898493"/>
            <a:ext cx="2463662" cy="746520"/>
          </a:xfrm>
          <a:prstGeom prst="rect">
            <a:avLst/>
          </a:prstGeom>
        </p:spPr>
      </p:pic>
      <p:sp>
        <p:nvSpPr>
          <p:cNvPr id="130" name="Shape 111"/>
          <p:cNvSpPr/>
          <p:nvPr/>
        </p:nvSpPr>
        <p:spPr>
          <a:xfrm>
            <a:off x="3618175" y="6132995"/>
            <a:ext cx="284867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Anti-</a:t>
            </a:r>
            <a:r>
              <a:rPr lang="fr-FR" sz="2000" dirty="0" err="1" smtClean="0">
                <a:solidFill>
                  <a:srgbClr val="0033CC"/>
                </a:solidFill>
              </a:rPr>
              <a:t>hermitian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generator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3801" y="6934132"/>
            <a:ext cx="2572425" cy="4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6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5" grpId="0" animBg="1"/>
      <p:bldP spid="56" grpId="0" animBg="1"/>
      <p:bldP spid="62" grpId="0" animBg="1"/>
      <p:bldP spid="68" grpId="0" animBg="1"/>
      <p:bldP spid="57" grpId="0" animBg="1"/>
      <p:bldP spid="60" grpId="0" animBg="1"/>
      <p:bldP spid="58" grpId="0" animBg="1"/>
      <p:bldP spid="69" grpId="0" animBg="1"/>
      <p:bldP spid="3" grpId="0" animBg="1"/>
      <p:bldP spid="71" grpId="0" animBg="1"/>
      <p:bldP spid="102" grpId="0" animBg="1"/>
      <p:bldP spid="6" grpId="0" animBg="1"/>
      <p:bldP spid="103" grpId="0" animBg="1"/>
      <p:bldP spid="106" grpId="0" animBg="1"/>
      <p:bldP spid="113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111"/>
          <p:cNvSpPr/>
          <p:nvPr/>
        </p:nvSpPr>
        <p:spPr>
          <a:xfrm>
            <a:off x="104785" y="1906621"/>
            <a:ext cx="306659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1) Short-r </a:t>
            </a:r>
            <a:r>
              <a:rPr lang="fr-FR" sz="2000" b="1" dirty="0" err="1" smtClean="0">
                <a:solidFill>
                  <a:schemeClr val="tx1"/>
                </a:solidFill>
              </a:rPr>
              <a:t>repulsion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2) </a:t>
            </a:r>
            <a:r>
              <a:rPr lang="fr-FR" sz="2000" b="1" dirty="0" err="1" smtClean="0">
                <a:solidFill>
                  <a:schemeClr val="tx1"/>
                </a:solidFill>
              </a:rPr>
              <a:t>Bound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np</a:t>
            </a:r>
            <a:r>
              <a:rPr lang="fr-FR" sz="2000" b="1" dirty="0" smtClean="0">
                <a:solidFill>
                  <a:schemeClr val="tx1"/>
                </a:solidFill>
              </a:rPr>
              <a:t>/Virtual </a:t>
            </a:r>
            <a:r>
              <a:rPr lang="fr-FR" sz="2000" b="1" dirty="0" err="1" smtClean="0">
                <a:solidFill>
                  <a:schemeClr val="tx1"/>
                </a:solidFill>
              </a:rPr>
              <a:t>nn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55" name="Shape 111"/>
          <p:cNvSpPr/>
          <p:nvPr/>
        </p:nvSpPr>
        <p:spPr>
          <a:xfrm>
            <a:off x="2947917" y="1501131"/>
            <a:ext cx="235054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Beyond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56" name="Shape 111"/>
          <p:cNvSpPr/>
          <p:nvPr/>
        </p:nvSpPr>
        <p:spPr>
          <a:xfrm>
            <a:off x="9689353" y="1684518"/>
            <a:ext cx="348564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1) </a:t>
            </a:r>
            <a:r>
              <a:rPr lang="fr-FR" sz="2000" b="1" dirty="0" err="1" smtClean="0">
                <a:solidFill>
                  <a:schemeClr val="tx1"/>
                </a:solidFill>
              </a:rPr>
              <a:t>Dynamic</a:t>
            </a:r>
            <a:r>
              <a:rPr lang="fr-FR" sz="2000" b="1" dirty="0" smtClean="0">
                <a:solidFill>
                  <a:schemeClr val="tx1"/>
                </a:solidFill>
              </a:rPr>
              <a:t> corr. in UV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2) </a:t>
            </a:r>
            <a:r>
              <a:rPr lang="fr-FR" sz="2000" b="1" dirty="0" err="1" smtClean="0">
                <a:solidFill>
                  <a:schemeClr val="tx1"/>
                </a:solidFill>
              </a:rPr>
              <a:t>Strong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static</a:t>
            </a:r>
            <a:r>
              <a:rPr lang="fr-FR" sz="2000" b="1" dirty="0" smtClean="0">
                <a:solidFill>
                  <a:schemeClr val="tx1"/>
                </a:solidFill>
              </a:rPr>
              <a:t> corr. in IR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  2a) </a:t>
            </a:r>
            <a:r>
              <a:rPr lang="fr-FR" sz="2000" b="1" dirty="0" err="1" smtClean="0">
                <a:solidFill>
                  <a:schemeClr val="tx1"/>
                </a:solidFill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</a:rPr>
              <a:t> in SOS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  2b) </a:t>
            </a:r>
            <a:r>
              <a:rPr lang="fr-FR" sz="2000" b="1" dirty="0" err="1" smtClean="0">
                <a:solidFill>
                  <a:schemeClr val="tx1"/>
                </a:solidFill>
              </a:rPr>
              <a:t>Collect</a:t>
            </a:r>
            <a:r>
              <a:rPr lang="fr-FR" sz="2000" b="1" dirty="0" smtClean="0">
                <a:solidFill>
                  <a:schemeClr val="tx1"/>
                </a:solidFill>
              </a:rPr>
              <a:t>. Quad. in DOS</a:t>
            </a:r>
          </a:p>
        </p:txBody>
      </p:sp>
      <p:sp>
        <p:nvSpPr>
          <p:cNvPr id="62" name="Flèche droite 61"/>
          <p:cNvSpPr/>
          <p:nvPr/>
        </p:nvSpPr>
        <p:spPr>
          <a:xfrm>
            <a:off x="3876314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8" name="Flèche droite 67"/>
          <p:cNvSpPr/>
          <p:nvPr/>
        </p:nvSpPr>
        <p:spPr>
          <a:xfrm>
            <a:off x="8356397" y="1917027"/>
            <a:ext cx="514838" cy="581073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Shape 111"/>
          <p:cNvSpPr/>
          <p:nvPr/>
        </p:nvSpPr>
        <p:spPr>
          <a:xfrm>
            <a:off x="3443128" y="2582065"/>
            <a:ext cx="137453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expansion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009" y="1491110"/>
            <a:ext cx="2331343" cy="2105403"/>
          </a:xfrm>
          <a:prstGeom prst="rect">
            <a:avLst/>
          </a:prstGeom>
        </p:spPr>
      </p:pic>
      <p:sp>
        <p:nvSpPr>
          <p:cNvPr id="60" name="Shape 111"/>
          <p:cNvSpPr/>
          <p:nvPr/>
        </p:nvSpPr>
        <p:spPr>
          <a:xfrm>
            <a:off x="7884322" y="1491110"/>
            <a:ext cx="1619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Many</a:t>
            </a:r>
            <a:r>
              <a:rPr lang="fr-FR" sz="2200" dirty="0" smtClean="0">
                <a:solidFill>
                  <a:schemeClr val="tx1"/>
                </a:solidFill>
              </a:rPr>
              <a:t>-body</a:t>
            </a:r>
          </a:p>
        </p:txBody>
      </p:sp>
      <p:sp>
        <p:nvSpPr>
          <p:cNvPr id="69" name="Shape 111"/>
          <p:cNvSpPr/>
          <p:nvPr/>
        </p:nvSpPr>
        <p:spPr>
          <a:xfrm>
            <a:off x="7865640" y="2579708"/>
            <a:ext cx="16191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506496" y="4222606"/>
            <a:ext cx="692357" cy="765550"/>
          </a:xfrm>
          <a:prstGeom prst="bentUp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⦿  Is the chiral expansion converging quickly enough?"/>
          <p:cNvSpPr txBox="1"/>
          <p:nvPr/>
        </p:nvSpPr>
        <p:spPr>
          <a:xfrm>
            <a:off x="1391908" y="4539793"/>
            <a:ext cx="114954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/>
              <a:t>Unitary</a:t>
            </a:r>
            <a:r>
              <a:rPr lang="fr-FR" dirty="0" smtClean="0"/>
              <a:t> </a:t>
            </a:r>
            <a:r>
              <a:rPr lang="fr-FR" b="1" dirty="0" err="1" smtClean="0"/>
              <a:t>Similarity</a:t>
            </a:r>
            <a:r>
              <a:rPr lang="fr-FR" b="1" dirty="0" smtClean="0"/>
              <a:t> </a:t>
            </a:r>
            <a:r>
              <a:rPr lang="fr-FR" b="1" dirty="0" err="1" smtClean="0"/>
              <a:t>Renormalization</a:t>
            </a:r>
            <a:r>
              <a:rPr lang="fr-FR" b="1" dirty="0" smtClean="0"/>
              <a:t> Group </a:t>
            </a:r>
            <a:r>
              <a:rPr lang="fr-FR" dirty="0" smtClean="0"/>
              <a:t>(SRG) transformation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123" y="5471968"/>
            <a:ext cx="4431537" cy="234416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47" y="5583446"/>
            <a:ext cx="4797281" cy="217095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>
            <a:off x="4797495" y="5872555"/>
            <a:ext cx="948024" cy="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Rectangle à coins arrondis 43"/>
          <p:cNvSpPr/>
          <p:nvPr/>
        </p:nvSpPr>
        <p:spPr>
          <a:xfrm>
            <a:off x="3047130" y="5869601"/>
            <a:ext cx="1006611" cy="91565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529010" y="5937841"/>
            <a:ext cx="980256" cy="915651"/>
          </a:xfrm>
          <a:prstGeom prst="roundRect">
            <a:avLst/>
          </a:prstGeom>
          <a:noFill/>
          <a:ln w="5715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Flèche droite 46"/>
          <p:cNvSpPr/>
          <p:nvPr/>
        </p:nvSpPr>
        <p:spPr>
          <a:xfrm>
            <a:off x="8020035" y="6406470"/>
            <a:ext cx="309832" cy="87965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9" y="5764479"/>
            <a:ext cx="2626893" cy="742118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488" y="5445700"/>
            <a:ext cx="582320" cy="31877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8093" y="5488354"/>
            <a:ext cx="403078" cy="320183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6909" y="6948553"/>
            <a:ext cx="570500" cy="26671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4467" y="6969553"/>
            <a:ext cx="853481" cy="255634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78" y="8229624"/>
            <a:ext cx="4512286" cy="418208"/>
          </a:xfrm>
          <a:prstGeom prst="rect">
            <a:avLst/>
          </a:prstGeom>
        </p:spPr>
      </p:pic>
      <p:sp>
        <p:nvSpPr>
          <p:cNvPr id="61" name="[Entem &amp; Machleidt 2003, Navrátil 2007, Roth et al. 2012]"/>
          <p:cNvSpPr txBox="1"/>
          <p:nvPr/>
        </p:nvSpPr>
        <p:spPr>
          <a:xfrm>
            <a:off x="36079" y="7297085"/>
            <a:ext cx="3153107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fr-FR" dirty="0" smtClean="0"/>
              <a:t>Roth, Reinhardt, </a:t>
            </a:r>
            <a:r>
              <a:rPr lang="fr-FR" dirty="0" err="1" smtClean="0"/>
              <a:t>Hergert</a:t>
            </a:r>
            <a:r>
              <a:rPr lang="fr-FR" dirty="0" smtClean="0"/>
              <a:t> </a:t>
            </a:r>
            <a:r>
              <a:rPr dirty="0" smtClean="0"/>
              <a:t>200</a:t>
            </a:r>
            <a:r>
              <a:rPr lang="fr-FR" dirty="0" smtClean="0"/>
              <a:t>8</a:t>
            </a:r>
            <a:r>
              <a:rPr dirty="0" smtClean="0"/>
              <a:t>]</a:t>
            </a:r>
            <a:endParaRPr dirty="0"/>
          </a:p>
        </p:txBody>
      </p:sp>
      <p:sp>
        <p:nvSpPr>
          <p:cNvPr id="63" name="Shape 111"/>
          <p:cNvSpPr/>
          <p:nvPr/>
        </p:nvSpPr>
        <p:spPr>
          <a:xfrm>
            <a:off x="7386638" y="7835501"/>
            <a:ext cx="596687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Remaining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dynamical</a:t>
            </a:r>
            <a:r>
              <a:rPr lang="fr-FR" sz="2000" b="1" dirty="0" smtClean="0">
                <a:solidFill>
                  <a:schemeClr val="tx1"/>
                </a:solidFill>
              </a:rPr>
              <a:t>/</a:t>
            </a:r>
            <a:r>
              <a:rPr lang="fr-FR" sz="2000" b="1" dirty="0" err="1" smtClean="0">
                <a:solidFill>
                  <a:schemeClr val="tx1"/>
                </a:solidFill>
              </a:rPr>
              <a:t>static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correlations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 </a:t>
            </a:r>
            <a:r>
              <a:rPr lang="fr-FR" sz="2000" b="1" dirty="0" err="1" smtClean="0">
                <a:solidFill>
                  <a:schemeClr val="tx1"/>
                </a:solidFill>
              </a:rPr>
              <a:t>Still</a:t>
            </a:r>
            <a:r>
              <a:rPr lang="fr-FR" sz="2000" b="1" dirty="0" smtClean="0">
                <a:solidFill>
                  <a:schemeClr val="tx1"/>
                </a:solidFill>
              </a:rPr>
              <a:t> ~2000 basis states </a:t>
            </a:r>
            <a:r>
              <a:rPr lang="fr-FR" sz="2000" b="1" dirty="0" err="1" smtClean="0">
                <a:solidFill>
                  <a:schemeClr val="tx1"/>
                </a:solidFill>
              </a:rPr>
              <a:t>needed</a:t>
            </a:r>
            <a:r>
              <a:rPr lang="fr-FR" sz="2000" b="1" dirty="0" smtClean="0">
                <a:solidFill>
                  <a:schemeClr val="tx1"/>
                </a:solidFill>
              </a:rPr>
              <a:t> in </a:t>
            </a:r>
            <a:r>
              <a:rPr lang="fr-FR" sz="2000" b="1" dirty="0" err="1" smtClean="0">
                <a:solidFill>
                  <a:schemeClr val="tx1"/>
                </a:solidFill>
              </a:rPr>
              <a:t>mid</a:t>
            </a:r>
            <a:r>
              <a:rPr lang="fr-FR" sz="2000" b="1" dirty="0" smtClean="0">
                <a:solidFill>
                  <a:schemeClr val="tx1"/>
                </a:solidFill>
              </a:rPr>
              <a:t> mass </a:t>
            </a:r>
            <a:endParaRPr sz="2000" b="1" dirty="0">
              <a:solidFill>
                <a:schemeClr val="tx1"/>
              </a:solidFill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4189" y="5777019"/>
            <a:ext cx="511708" cy="3353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6891" y="6157109"/>
            <a:ext cx="634782" cy="32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6" name="Rectangle à coins arrondis 65"/>
          <p:cNvSpPr/>
          <p:nvPr/>
        </p:nvSpPr>
        <p:spPr>
          <a:xfrm>
            <a:off x="9635319" y="6524136"/>
            <a:ext cx="317926" cy="221873"/>
          </a:xfrm>
          <a:prstGeom prst="round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7" name="Shape 111"/>
          <p:cNvSpPr/>
          <p:nvPr/>
        </p:nvSpPr>
        <p:spPr>
          <a:xfrm>
            <a:off x="8498106" y="7853633"/>
            <a:ext cx="457493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Drastically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accelerated</a:t>
            </a:r>
            <a:r>
              <a:rPr lang="fr-FR" sz="2000" b="1" dirty="0" smtClean="0">
                <a:solidFill>
                  <a:schemeClr val="tx1"/>
                </a:solidFill>
              </a:rPr>
              <a:t> convergence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More </a:t>
            </a:r>
            <a:r>
              <a:rPr lang="fr-FR" sz="2000" b="1" dirty="0" err="1" smtClean="0">
                <a:solidFill>
                  <a:schemeClr val="tx1"/>
                </a:solidFill>
              </a:rPr>
              <a:t>perturbative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behavior</a:t>
            </a:r>
            <a:r>
              <a:rPr lang="fr-FR" sz="2000" b="1" dirty="0" smtClean="0">
                <a:solidFill>
                  <a:schemeClr val="tx1"/>
                </a:solidFill>
              </a:rPr>
              <a:t> in the UV</a:t>
            </a:r>
            <a:endParaRPr sz="2000" b="1" dirty="0">
              <a:solidFill>
                <a:schemeClr val="tx1"/>
              </a:solidFill>
            </a:endParaRPr>
          </a:p>
        </p:txBody>
      </p:sp>
      <p:sp>
        <p:nvSpPr>
          <p:cNvPr id="70" name="Shape 111"/>
          <p:cNvSpPr/>
          <p:nvPr/>
        </p:nvSpPr>
        <p:spPr>
          <a:xfrm>
            <a:off x="144744" y="8705709"/>
            <a:ext cx="659676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chemeClr val="tx1"/>
                </a:solidFill>
              </a:rPr>
              <a:t>Low</a:t>
            </a:r>
            <a:r>
              <a:rPr lang="fr-FR" sz="2000" b="1" dirty="0" smtClean="0">
                <a:solidFill>
                  <a:schemeClr val="tx1"/>
                </a:solidFill>
              </a:rPr>
              <a:t>-to-high off-diagonal matrix </a:t>
            </a:r>
            <a:r>
              <a:rPr lang="fr-FR" sz="2000" b="1" dirty="0" err="1" smtClean="0">
                <a:solidFill>
                  <a:schemeClr val="tx1"/>
                </a:solidFill>
              </a:rPr>
              <a:t>elements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suppressed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4286583" y="8585675"/>
            <a:ext cx="8600743" cy="923330"/>
            <a:chOff x="6228505" y="7901885"/>
            <a:chExt cx="6307000" cy="923330"/>
          </a:xfrm>
        </p:grpSpPr>
        <p:sp>
          <p:nvSpPr>
            <p:cNvPr id="73" name="Shape 111"/>
            <p:cNvSpPr/>
            <p:nvPr/>
          </p:nvSpPr>
          <p:spPr>
            <a:xfrm>
              <a:off x="6708020" y="7901885"/>
              <a:ext cx="58274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b="1" dirty="0" err="1" smtClean="0">
                  <a:solidFill>
                    <a:schemeClr val="tx1"/>
                  </a:solidFill>
                </a:rPr>
                <a:t>Limit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to DCS&amp;SOS to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utilize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AMC → 200 states </a:t>
              </a:r>
              <a:r>
                <a:rPr lang="fr-FR" sz="1800" dirty="0" smtClean="0">
                  <a:solidFill>
                    <a:schemeClr val="tx1"/>
                  </a:solidFill>
                </a:rPr>
                <a:t>[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See</a:t>
              </a:r>
              <a:r>
                <a:rPr lang="fr-FR" sz="1800" dirty="0" smtClean="0">
                  <a:solidFill>
                    <a:schemeClr val="tx1"/>
                  </a:solidFill>
                </a:rPr>
                <a:t> talk by A. Tichai</a:t>
              </a:r>
              <a:r>
                <a:rPr lang="fr-FR" sz="2000" dirty="0" smtClean="0">
                  <a:solidFill>
                    <a:schemeClr val="tx1"/>
                  </a:solidFill>
                </a:rPr>
                <a:t>] </a:t>
              </a:r>
            </a:p>
            <a:p>
              <a:pPr lvl="0">
                <a:defRPr sz="1800"/>
              </a:pPr>
              <a:r>
                <a:rPr lang="fr-FR" sz="2000" b="1" dirty="0" err="1" smtClean="0">
                  <a:solidFill>
                    <a:schemeClr val="tx1"/>
                  </a:solidFill>
                </a:rPr>
                <a:t>Limit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to « 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low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 »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orders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(CCSD(T), IMSRG(2), MBPT(3))</a:t>
              </a:r>
            </a:p>
            <a:p>
              <a:pPr lvl="0">
                <a:defRPr sz="1800"/>
              </a:pPr>
              <a:r>
                <a:rPr lang="fr-FR" sz="2000" b="1" dirty="0" err="1" smtClean="0">
                  <a:solidFill>
                    <a:schemeClr val="tx1"/>
                  </a:solidFill>
                </a:rPr>
                <a:t>Limit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to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mid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mass (A~100)</a:t>
              </a:r>
              <a:endParaRPr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Flèche droite 73"/>
            <p:cNvSpPr/>
            <p:nvPr/>
          </p:nvSpPr>
          <p:spPr>
            <a:xfrm>
              <a:off x="6228505" y="8007573"/>
              <a:ext cx="296572" cy="725226"/>
            </a:xfrm>
            <a:prstGeom prst="rightArrow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416" y="6684577"/>
            <a:ext cx="2271150" cy="380600"/>
          </a:xfrm>
          <a:prstGeom prst="rect">
            <a:avLst/>
          </a:prstGeom>
        </p:spPr>
      </p:pic>
      <p:sp>
        <p:nvSpPr>
          <p:cNvPr id="75" name="Shape 111"/>
          <p:cNvSpPr/>
          <p:nvPr/>
        </p:nvSpPr>
        <p:spPr>
          <a:xfrm>
            <a:off x="2738820" y="5360288"/>
            <a:ext cx="57927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2N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666083" y="5325053"/>
            <a:ext cx="491779" cy="411246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6" name="Shape 111"/>
          <p:cNvSpPr/>
          <p:nvPr/>
        </p:nvSpPr>
        <p:spPr>
          <a:xfrm>
            <a:off x="144742" y="9174253"/>
            <a:ext cx="1272391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 </a:t>
            </a:r>
            <a:r>
              <a:rPr lang="fr-FR" sz="2000" b="1" dirty="0" err="1" smtClean="0">
                <a:solidFill>
                  <a:schemeClr val="tx1"/>
                </a:solidFill>
              </a:rPr>
              <a:t>Similar</a:t>
            </a:r>
            <a:r>
              <a:rPr lang="fr-FR" sz="2000" b="1" dirty="0" smtClean="0">
                <a:solidFill>
                  <a:schemeClr val="tx1"/>
                </a:solidFill>
              </a:rPr>
              <a:t> SRG </a:t>
            </a:r>
            <a:r>
              <a:rPr lang="fr-FR" sz="2000" b="1" dirty="0" err="1" smtClean="0">
                <a:solidFill>
                  <a:schemeClr val="tx1"/>
                </a:solidFill>
              </a:rPr>
              <a:t>procedure</a:t>
            </a:r>
            <a:r>
              <a:rPr lang="fr-FR" sz="2000" b="1" dirty="0" smtClean="0">
                <a:solidFill>
                  <a:schemeClr val="tx1"/>
                </a:solidFill>
              </a:rPr>
              <a:t> and </a:t>
            </a:r>
            <a:r>
              <a:rPr lang="fr-FR" sz="2000" b="1" dirty="0" err="1" smtClean="0">
                <a:solidFill>
                  <a:schemeClr val="tx1"/>
                </a:solidFill>
              </a:rPr>
              <a:t>achievement</a:t>
            </a:r>
            <a:r>
              <a:rPr lang="fr-FR" sz="2000" b="1" dirty="0" smtClean="0">
                <a:solidFill>
                  <a:schemeClr val="tx1"/>
                </a:solidFill>
              </a:rPr>
              <a:t> for 3N in </a:t>
            </a:r>
            <a:r>
              <a:rPr lang="fr-FR" sz="2000" b="1" dirty="0" smtClean="0">
                <a:solidFill>
                  <a:schemeClr val="tx1"/>
                </a:solidFill>
                <a:latin typeface="Blackadder ITC" panose="04020505051007020D02" pitchFamily="82" charset="0"/>
              </a:rPr>
              <a:t>H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3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1800" dirty="0" smtClean="0">
                <a:solidFill>
                  <a:schemeClr val="tx1"/>
                </a:solidFill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</a:rPr>
              <a:t>See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talks</a:t>
            </a:r>
            <a:r>
              <a:rPr lang="fr-FR" sz="1800" dirty="0" smtClean="0">
                <a:solidFill>
                  <a:schemeClr val="tx1"/>
                </a:solidFill>
              </a:rPr>
              <a:t> by A. Tichai &amp; R. Roth for </a:t>
            </a:r>
            <a:r>
              <a:rPr lang="fr-FR" sz="1800" dirty="0" err="1" smtClean="0">
                <a:solidFill>
                  <a:schemeClr val="tx1"/>
                </a:solidFill>
              </a:rPr>
              <a:t>further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details</a:t>
            </a:r>
            <a:r>
              <a:rPr lang="fr-FR" sz="1800" dirty="0" smtClean="0">
                <a:solidFill>
                  <a:schemeClr val="tx1"/>
                </a:solidFill>
              </a:rPr>
              <a:t>] 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sp>
        <p:nvSpPr>
          <p:cNvPr id="77" name="[Entem &amp; Machleidt 2003, Navrátil 2007, Roth et al. 2012]"/>
          <p:cNvSpPr txBox="1"/>
          <p:nvPr/>
        </p:nvSpPr>
        <p:spPr>
          <a:xfrm>
            <a:off x="3472227" y="7738609"/>
            <a:ext cx="3292568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Relative </a:t>
            </a:r>
            <a:r>
              <a:rPr lang="fr-FR" dirty="0" err="1" smtClean="0"/>
              <a:t>momentum</a:t>
            </a:r>
            <a:r>
              <a:rPr lang="fr-FR" dirty="0" smtClean="0"/>
              <a:t> basis of </a:t>
            </a:r>
            <a:r>
              <a:rPr lang="fr-FR" dirty="0" smtClean="0">
                <a:latin typeface="Blackadder ITC" panose="04020505051007020D02" pitchFamily="82" charset="0"/>
              </a:rPr>
              <a:t>H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endParaRPr dirty="0"/>
          </a:p>
        </p:txBody>
      </p:sp>
      <p:sp>
        <p:nvSpPr>
          <p:cNvPr id="78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Pre-processing</a:t>
            </a:r>
            <a:r>
              <a:rPr lang="fr-FR" sz="3600" dirty="0" smtClean="0">
                <a:solidFill>
                  <a:srgbClr val="0033CC"/>
                </a:solidFill>
              </a:rPr>
              <a:t> of short-range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79" name="⦿  Is the chiral expansion converging quickly enough?"/>
          <p:cNvSpPr txBox="1"/>
          <p:nvPr/>
        </p:nvSpPr>
        <p:spPr>
          <a:xfrm>
            <a:off x="36079" y="3735988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457200" indent="-457200">
              <a:buAutoNum type="arabicParenR"/>
            </a:pPr>
            <a:r>
              <a:rPr lang="fr-FR" b="1" dirty="0" err="1" smtClean="0"/>
              <a:t>Taming</a:t>
            </a:r>
            <a:r>
              <a:rPr lang="fr-FR" b="1" dirty="0" smtClean="0"/>
              <a:t> down the short-range/</a:t>
            </a:r>
            <a:r>
              <a:rPr lang="fr-FR" b="1" dirty="0" err="1" smtClean="0"/>
              <a:t>coupling</a:t>
            </a:r>
            <a:r>
              <a:rPr lang="fr-FR" b="1" dirty="0" smtClean="0"/>
              <a:t> to UV in the </a:t>
            </a:r>
            <a:r>
              <a:rPr lang="fr-FR" b="1" dirty="0" err="1" smtClean="0"/>
              <a:t>Hamiltonian</a:t>
            </a:r>
            <a:endParaRPr lang="fr-FR" b="1" dirty="0" smtClean="0"/>
          </a:p>
        </p:txBody>
      </p:sp>
    </p:spTree>
    <p:extLst>
      <p:ext uri="{BB962C8B-B14F-4D97-AF65-F5344CB8AC3E}">
        <p14:creationId xmlns:p14="http://schemas.microsoft.com/office/powerpoint/2010/main" val="1796156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7" grpId="0" animBg="1"/>
      <p:bldP spid="63" grpId="0" animBg="1"/>
      <p:bldP spid="66" grpId="0" animBg="1"/>
      <p:bldP spid="67" grpId="0" animBg="1"/>
      <p:bldP spid="67" grpId="1" animBg="1"/>
      <p:bldP spid="70" grpId="0" animBg="1"/>
      <p:bldP spid="70" grpId="1" animBg="1"/>
      <p:bldP spid="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7976" y="3871775"/>
            <a:ext cx="4776718" cy="1477534"/>
          </a:xfrm>
          <a:prstGeom prst="rect">
            <a:avLst/>
          </a:prstGeom>
        </p:spPr>
      </p:pic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Ab initio (= “from scratch”) approach"/>
          <p:cNvSpPr txBox="1"/>
          <p:nvPr/>
        </p:nvSpPr>
        <p:spPr>
          <a:xfrm>
            <a:off x="3980222" y="4061284"/>
            <a:ext cx="50733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A-body Schrödinger Equation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60" y="5957000"/>
            <a:ext cx="3649828" cy="548906"/>
          </a:xfrm>
          <a:prstGeom prst="rect">
            <a:avLst/>
          </a:prstGeom>
        </p:spPr>
      </p:pic>
      <p:sp>
        <p:nvSpPr>
          <p:cNvPr id="63" name="Shape 111"/>
          <p:cNvSpPr/>
          <p:nvPr/>
        </p:nvSpPr>
        <p:spPr>
          <a:xfrm>
            <a:off x="175953" y="6007583"/>
            <a:ext cx="537094" cy="33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Ex:</a:t>
            </a:r>
          </a:p>
        </p:txBody>
      </p:sp>
      <p:sp>
        <p:nvSpPr>
          <p:cNvPr id="64" name="Shape 111"/>
          <p:cNvSpPr/>
          <p:nvPr/>
        </p:nvSpPr>
        <p:spPr>
          <a:xfrm>
            <a:off x="4436327" y="6034808"/>
            <a:ext cx="808648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+ 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because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truncation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of chiral-EFT expansion of the </a:t>
            </a:r>
            <a:r>
              <a:rPr lang="fr-FR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operator</a:t>
            </a:r>
            <a:endParaRPr lang="fr-FR" sz="2200" b="1" dirty="0" smtClean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120" y="4621996"/>
            <a:ext cx="695250" cy="3863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3247676" y="4621996"/>
            <a:ext cx="404509" cy="453010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29" y="4581052"/>
            <a:ext cx="4191243" cy="560371"/>
          </a:xfrm>
          <a:prstGeom prst="rect">
            <a:avLst/>
          </a:prstGeom>
        </p:spPr>
      </p:pic>
      <p:sp>
        <p:nvSpPr>
          <p:cNvPr id="12" name="Shape 111"/>
          <p:cNvSpPr/>
          <p:nvPr/>
        </p:nvSpPr>
        <p:spPr>
          <a:xfrm>
            <a:off x="3108225" y="4235597"/>
            <a:ext cx="81109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chemeClr val="tx1"/>
                </a:solidFill>
              </a:rPr>
              <a:t>SRG </a:t>
            </a:r>
            <a:endParaRPr lang="fr-FR" sz="22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4428029" y="4570670"/>
            <a:ext cx="962838" cy="57075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" name="Shape 111"/>
          <p:cNvSpPr/>
          <p:nvPr/>
        </p:nvSpPr>
        <p:spPr>
          <a:xfrm>
            <a:off x="4339988" y="5386321"/>
            <a:ext cx="363030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rgbClr val="0033CC"/>
                </a:solidFill>
              </a:rPr>
              <a:t>Rather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strong</a:t>
            </a:r>
            <a:r>
              <a:rPr lang="fr-FR" sz="2000" b="1" dirty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coupling</a:t>
            </a:r>
            <a:r>
              <a:rPr lang="fr-FR" sz="2000" b="1" dirty="0" smtClean="0">
                <a:solidFill>
                  <a:srgbClr val="0033CC"/>
                </a:solidFill>
              </a:rPr>
              <a:t> to UV  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sp>
        <p:nvSpPr>
          <p:cNvPr id="1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Pre-processed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m</a:t>
            </a:r>
            <a:r>
              <a:rPr lang="fr-FR" dirty="0" err="1" smtClean="0">
                <a:solidFill>
                  <a:srgbClr val="0033CC"/>
                </a:solidFill>
              </a:rPr>
              <a:t>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endParaRPr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51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Rectangle" descr="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2884" y="3871775"/>
            <a:ext cx="6223379" cy="1477534"/>
          </a:xfrm>
          <a:prstGeom prst="rect">
            <a:avLst/>
          </a:prstGeom>
        </p:spPr>
      </p:pic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Ab initio (= “from scratch”) approach"/>
          <p:cNvSpPr txBox="1"/>
          <p:nvPr/>
        </p:nvSpPr>
        <p:spPr>
          <a:xfrm>
            <a:off x="3980222" y="4061284"/>
            <a:ext cx="50733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A-body Schrödinger Equation</a:t>
            </a:r>
            <a:endParaRPr dirty="0"/>
          </a:p>
        </p:txBody>
      </p:sp>
      <p:sp>
        <p:nvSpPr>
          <p:cNvPr id="63" name="Shape 111"/>
          <p:cNvSpPr/>
          <p:nvPr/>
        </p:nvSpPr>
        <p:spPr>
          <a:xfrm>
            <a:off x="175953" y="6007583"/>
            <a:ext cx="537094" cy="338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Ex:</a:t>
            </a:r>
          </a:p>
        </p:txBody>
      </p:sp>
      <p:sp>
        <p:nvSpPr>
          <p:cNvPr id="64" name="Shape 111"/>
          <p:cNvSpPr/>
          <p:nvPr/>
        </p:nvSpPr>
        <p:spPr>
          <a:xfrm>
            <a:off x="6180256" y="6069140"/>
            <a:ext cx="17367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>
                <a:solidFill>
                  <a:srgbClr val="0033CC"/>
                </a:solidFill>
                <a:sym typeface="Symbol" panose="05050102010706020507" pitchFamily="18" charset="2"/>
              </a:rPr>
              <a:t>t</a:t>
            </a:r>
            <a:r>
              <a:rPr lang="fr-FR" b="1" dirty="0" smtClean="0">
                <a:solidFill>
                  <a:srgbClr val="0033CC"/>
                </a:solidFill>
                <a:sym typeface="Symbol" panose="05050102010706020507" pitchFamily="18" charset="2"/>
              </a:rPr>
              <a:t>o </a:t>
            </a:r>
            <a:r>
              <a:rPr lang="fr-FR" b="1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be</a:t>
            </a:r>
            <a:r>
              <a:rPr lang="fr-FR" b="1" dirty="0" smtClean="0">
                <a:solidFill>
                  <a:srgbClr val="0033CC"/>
                </a:solidFill>
                <a:sym typeface="Symbol" panose="05050102010706020507" pitchFamily="18" charset="2"/>
              </a:rPr>
              <a:t> tractable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715" y="4560787"/>
            <a:ext cx="5863276" cy="5824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7" y="5911898"/>
            <a:ext cx="5305616" cy="584517"/>
          </a:xfrm>
          <a:prstGeom prst="rect">
            <a:avLst/>
          </a:prstGeom>
        </p:spPr>
      </p:pic>
      <p:sp>
        <p:nvSpPr>
          <p:cNvPr id="76" name="Rectangle à coins arrondis 75"/>
          <p:cNvSpPr/>
          <p:nvPr/>
        </p:nvSpPr>
        <p:spPr>
          <a:xfrm>
            <a:off x="7048641" y="4534020"/>
            <a:ext cx="839765" cy="6092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8" name="Shape 111"/>
          <p:cNvSpPr/>
          <p:nvPr/>
        </p:nvSpPr>
        <p:spPr>
          <a:xfrm>
            <a:off x="7048640" y="3517967"/>
            <a:ext cx="505446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>
                <a:solidFill>
                  <a:srgbClr val="0033CC"/>
                </a:solidFill>
              </a:rPr>
              <a:t>A-body observables </a:t>
            </a:r>
            <a:r>
              <a:rPr lang="fr-FR" sz="2000" b="1" dirty="0" err="1" smtClean="0">
                <a:solidFill>
                  <a:srgbClr val="0033CC"/>
                </a:solidFill>
              </a:rPr>
              <a:t>independent</a:t>
            </a:r>
            <a:r>
              <a:rPr lang="fr-FR" sz="2000" b="1" dirty="0" smtClean="0">
                <a:solidFill>
                  <a:srgbClr val="0033CC"/>
                </a:solidFill>
              </a:rPr>
              <a:t> of s 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sp>
        <p:nvSpPr>
          <p:cNvPr id="107" name="Étoile à 4 branches 106"/>
          <p:cNvSpPr/>
          <p:nvPr/>
        </p:nvSpPr>
        <p:spPr>
          <a:xfrm rot="2741810">
            <a:off x="5474836" y="5915483"/>
            <a:ext cx="508325" cy="57734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7888406" y="5880405"/>
            <a:ext cx="327546" cy="686502"/>
          </a:xfrm>
          <a:prstGeom prst="right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781" y="5797604"/>
            <a:ext cx="1854000" cy="813100"/>
          </a:xfrm>
          <a:prstGeom prst="rect">
            <a:avLst/>
          </a:prstGeom>
        </p:spPr>
      </p:pic>
      <p:sp>
        <p:nvSpPr>
          <p:cNvPr id="108" name="Flèche droite 107"/>
          <p:cNvSpPr/>
          <p:nvPr/>
        </p:nvSpPr>
        <p:spPr>
          <a:xfrm rot="5400000">
            <a:off x="8904473" y="6839409"/>
            <a:ext cx="570792" cy="761335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9" name="Shape 111"/>
          <p:cNvSpPr/>
          <p:nvPr/>
        </p:nvSpPr>
        <p:spPr>
          <a:xfrm>
            <a:off x="9756686" y="7081576"/>
            <a:ext cx="264912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Choose</a:t>
            </a:r>
            <a:r>
              <a:rPr lang="fr-FR" b="1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truncation</a:t>
            </a:r>
            <a:r>
              <a:rPr lang="fr-FR" b="1" dirty="0" smtClean="0">
                <a:solidFill>
                  <a:srgbClr val="0033CC"/>
                </a:solidFill>
                <a:sym typeface="Symbol" panose="05050102010706020507" pitchFamily="18" charset="2"/>
              </a:rPr>
              <a:t> &amp; s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sp>
        <p:nvSpPr>
          <p:cNvPr id="110" name="Rectangle à coins arrondis 109"/>
          <p:cNvSpPr/>
          <p:nvPr/>
        </p:nvSpPr>
        <p:spPr>
          <a:xfrm>
            <a:off x="3661715" y="4582755"/>
            <a:ext cx="1469843" cy="5488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2275735" y="2919267"/>
            <a:ext cx="431761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rgbClr val="0033CC"/>
                </a:solidFill>
              </a:rPr>
              <a:t>« Soft » </a:t>
            </a:r>
            <a:r>
              <a:rPr lang="fr-FR" sz="2000" b="1" dirty="0" err="1" smtClean="0">
                <a:solidFill>
                  <a:srgbClr val="0033CC"/>
                </a:solidFill>
              </a:rPr>
              <a:t>Hamiltonian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</a:p>
          <a:p>
            <a:pPr lvl="0" algn="ctr">
              <a:defRPr sz="1800"/>
            </a:pPr>
            <a:r>
              <a:rPr lang="fr-FR" sz="2000" b="1" dirty="0" smtClean="0">
                <a:solidFill>
                  <a:srgbClr val="0033CC"/>
                </a:solidFill>
              </a:rPr>
              <a:t>= </a:t>
            </a:r>
          </a:p>
          <a:p>
            <a:pPr lvl="0" algn="ctr">
              <a:defRPr sz="1800"/>
            </a:pPr>
            <a:r>
              <a:rPr lang="fr-FR" sz="2000" b="1" dirty="0" err="1" smtClean="0">
                <a:solidFill>
                  <a:srgbClr val="0033CC"/>
                </a:solidFill>
              </a:rPr>
              <a:t>much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reduced</a:t>
            </a:r>
            <a:r>
              <a:rPr lang="fr-FR" sz="2000" b="1" dirty="0" smtClean="0">
                <a:solidFill>
                  <a:srgbClr val="0033CC"/>
                </a:solidFill>
              </a:rPr>
              <a:t> </a:t>
            </a:r>
            <a:r>
              <a:rPr lang="fr-FR" sz="2000" b="1" dirty="0" err="1" smtClean="0">
                <a:solidFill>
                  <a:srgbClr val="0033CC"/>
                </a:solidFill>
              </a:rPr>
              <a:t>coupling</a:t>
            </a:r>
            <a:r>
              <a:rPr lang="fr-FR" sz="2000" b="1" dirty="0" smtClean="0">
                <a:solidFill>
                  <a:srgbClr val="0033CC"/>
                </a:solidFill>
              </a:rPr>
              <a:t> to UV</a:t>
            </a:r>
            <a:endParaRPr lang="fr-FR" sz="2200" b="1" dirty="0" smtClean="0">
              <a:solidFill>
                <a:srgbClr val="0033CC"/>
              </a:solidFill>
            </a:endParaRPr>
          </a:p>
        </p:txBody>
      </p:sp>
      <p:sp>
        <p:nvSpPr>
          <p:cNvPr id="112" name="Rectangle à coins arrondis 111"/>
          <p:cNvSpPr/>
          <p:nvPr/>
        </p:nvSpPr>
        <p:spPr>
          <a:xfrm>
            <a:off x="5404937" y="5951341"/>
            <a:ext cx="694521" cy="54880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3" name="Shape 111"/>
          <p:cNvSpPr/>
          <p:nvPr/>
        </p:nvSpPr>
        <p:spPr>
          <a:xfrm>
            <a:off x="4434544" y="6724957"/>
            <a:ext cx="374439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 smtClean="0">
                <a:solidFill>
                  <a:srgbClr val="FF0000"/>
                </a:solidFill>
              </a:rPr>
              <a:t>Induced</a:t>
            </a:r>
            <a:r>
              <a:rPr lang="fr-FR" sz="2000" b="1" dirty="0" smtClean="0">
                <a:solidFill>
                  <a:srgbClr val="FF0000"/>
                </a:solidFill>
              </a:rPr>
              <a:t> k-body forces (k≤ A) </a:t>
            </a:r>
            <a:endParaRPr lang="fr-FR" sz="2200" b="1" dirty="0" smtClean="0">
              <a:solidFill>
                <a:srgbClr val="FF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4" y="7640601"/>
            <a:ext cx="1830825" cy="853467"/>
          </a:xfrm>
          <a:prstGeom prst="rect">
            <a:avLst/>
          </a:prstGeom>
        </p:spPr>
      </p:pic>
      <p:sp>
        <p:nvSpPr>
          <p:cNvPr id="114" name="Shape 111"/>
          <p:cNvSpPr/>
          <p:nvPr/>
        </p:nvSpPr>
        <p:spPr>
          <a:xfrm>
            <a:off x="10530624" y="6038362"/>
            <a:ext cx="210284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err="1">
                <a:solidFill>
                  <a:srgbClr val="FF0000"/>
                </a:solidFill>
              </a:rPr>
              <a:t>v</a:t>
            </a:r>
            <a:r>
              <a:rPr lang="fr-FR" sz="2000" b="1" dirty="0" err="1" smtClean="0">
                <a:solidFill>
                  <a:srgbClr val="FF0000"/>
                </a:solidFill>
              </a:rPr>
              <a:t>iolate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</a:rPr>
              <a:t>unitarity</a:t>
            </a:r>
            <a:endParaRPr lang="fr-FR" sz="2200" b="1" dirty="0" smtClean="0">
              <a:solidFill>
                <a:srgbClr val="FF0000"/>
              </a:solidFill>
            </a:endParaRPr>
          </a:p>
        </p:txBody>
      </p:sp>
      <p:sp>
        <p:nvSpPr>
          <p:cNvPr id="115" name="Rectangle"/>
          <p:cNvSpPr/>
          <p:nvPr/>
        </p:nvSpPr>
        <p:spPr>
          <a:xfrm>
            <a:off x="175954" y="7795431"/>
            <a:ext cx="7795664" cy="1527217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116" name="1. Use separation of scales to define d.o.f &amp; expansion parameter"/>
          <p:cNvSpPr txBox="1"/>
          <p:nvPr/>
        </p:nvSpPr>
        <p:spPr>
          <a:xfrm>
            <a:off x="183027" y="7696562"/>
            <a:ext cx="7788591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dirty="0" smtClean="0"/>
              <a:t>SRG transformation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compromised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>
                <a:sym typeface="Wingdings" panose="05000000000000000000" pitchFamily="2" charset="2"/>
              </a:rPr>
              <a:t> </a:t>
            </a:r>
            <a:r>
              <a:rPr lang="fr-FR" dirty="0" err="1" smtClean="0"/>
              <a:t>Reduction</a:t>
            </a:r>
            <a:r>
              <a:rPr lang="fr-FR" dirty="0" smtClean="0"/>
              <a:t> of </a:t>
            </a:r>
            <a:r>
              <a:rPr lang="fr-FR" dirty="0" err="1" smtClean="0"/>
              <a:t>coupling</a:t>
            </a:r>
            <a:r>
              <a:rPr lang="fr-FR" dirty="0" smtClean="0"/>
              <a:t> to UV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sym typeface="Wingdings" panose="05000000000000000000" pitchFamily="2" charset="2"/>
              </a:rPr>
              <a:t> Size of </a:t>
            </a:r>
            <a:r>
              <a:rPr lang="fr-FR" dirty="0" err="1" smtClean="0">
                <a:sym typeface="Wingdings" panose="05000000000000000000" pitchFamily="2" charset="2"/>
              </a:rPr>
              <a:t>induced</a:t>
            </a:r>
            <a:r>
              <a:rPr lang="fr-FR" dirty="0" smtClean="0">
                <a:sym typeface="Wingdings" panose="05000000000000000000" pitchFamily="2" charset="2"/>
              </a:rPr>
              <a:t> k-body interactions </a:t>
            </a:r>
            <a:r>
              <a:rPr lang="fr-FR" dirty="0" err="1" smtClean="0">
                <a:sym typeface="Wingdings" panose="05000000000000000000" pitchFamily="2" charset="2"/>
              </a:rPr>
              <a:t>that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cannot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handled</a:t>
            </a:r>
            <a:endParaRPr dirty="0"/>
          </a:p>
        </p:txBody>
      </p:sp>
      <p:sp>
        <p:nvSpPr>
          <p:cNvPr id="117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</a:rPr>
              <a:t>Pre-processed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>
                <a:solidFill>
                  <a:srgbClr val="0033CC"/>
                </a:solidFill>
              </a:rPr>
              <a:t>m</a:t>
            </a:r>
            <a:r>
              <a:rPr lang="fr-FR" dirty="0" err="1" smtClean="0">
                <a:solidFill>
                  <a:srgbClr val="0033CC"/>
                </a:solidFill>
              </a:rPr>
              <a:t>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endParaRPr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6" grpId="0" animBg="1"/>
      <p:bldP spid="78" grpId="0" animBg="1"/>
      <p:bldP spid="107" grpId="0" animBg="1"/>
      <p:bldP spid="13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2" grpId="1" animBg="1"/>
      <p:bldP spid="113" grpId="0" animBg="1"/>
      <p:bldP spid="113" grpId="1" animBg="1"/>
      <p:bldP spid="114" grpId="0" animBg="1"/>
      <p:bldP spid="115" grpId="0" animBg="1"/>
      <p:bldP spid="1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Expansion </a:t>
            </a:r>
            <a:r>
              <a:rPr lang="fr-FR" sz="2200" dirty="0" err="1" smtClean="0">
                <a:solidFill>
                  <a:srgbClr val="0033CC"/>
                </a:solidFill>
              </a:rPr>
              <a:t>methods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4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19" y="7506815"/>
            <a:ext cx="2338210" cy="5072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7" y="5199876"/>
            <a:ext cx="2286840" cy="391540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Expansion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8" name="⦿  Is the chiral expansion converging quickly enough?"/>
          <p:cNvSpPr txBox="1"/>
          <p:nvPr/>
        </p:nvSpPr>
        <p:spPr>
          <a:xfrm>
            <a:off x="36079" y="1565990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/>
              <a:t>2) </a:t>
            </a:r>
            <a:r>
              <a:rPr lang="fr-FR" b="1" dirty="0" err="1" smtClean="0"/>
              <a:t>Include</a:t>
            </a:r>
            <a:r>
              <a:rPr lang="fr-FR" b="1" dirty="0" smtClean="0"/>
              <a:t> </a:t>
            </a:r>
            <a:r>
              <a:rPr lang="fr-FR" b="1" dirty="0" err="1" smtClean="0"/>
              <a:t>remaining</a:t>
            </a:r>
            <a:r>
              <a:rPr lang="fr-FR" b="1" dirty="0" smtClean="0"/>
              <a:t> </a:t>
            </a:r>
            <a:r>
              <a:rPr lang="fr-FR" b="1" dirty="0" err="1" smtClean="0"/>
              <a:t>dynamical</a:t>
            </a:r>
            <a:r>
              <a:rPr lang="fr-FR" b="1" dirty="0" smtClean="0"/>
              <a:t> and </a:t>
            </a:r>
            <a:r>
              <a:rPr lang="fr-FR" b="1" dirty="0" err="1" smtClean="0"/>
              <a:t>static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endParaRPr lang="fr-FR" b="1" dirty="0" smtClean="0"/>
          </a:p>
        </p:txBody>
      </p:sp>
      <p:sp>
        <p:nvSpPr>
          <p:cNvPr id="46" name="Rectangle"/>
          <p:cNvSpPr/>
          <p:nvPr/>
        </p:nvSpPr>
        <p:spPr>
          <a:xfrm>
            <a:off x="77489" y="2557706"/>
            <a:ext cx="6747870" cy="580621"/>
          </a:xfrm>
          <a:prstGeom prst="rect">
            <a:avLst/>
          </a:prstGeom>
          <a:solidFill>
            <a:srgbClr val="FF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49" name="⦿ Which properties we aim at and which level of accuracy are we seeking?"/>
          <p:cNvSpPr txBox="1"/>
          <p:nvPr/>
        </p:nvSpPr>
        <p:spPr>
          <a:xfrm>
            <a:off x="116537" y="2572431"/>
            <a:ext cx="67088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>
                <a:solidFill>
                  <a:schemeClr val="tx1"/>
                </a:solidFill>
              </a:rPr>
              <a:t>Cost</a:t>
            </a:r>
            <a:r>
              <a:rPr lang="fr-FR" b="1" dirty="0" smtClean="0">
                <a:solidFill>
                  <a:schemeClr val="tx1"/>
                </a:solidFill>
              </a:rPr>
              <a:t> of </a:t>
            </a:r>
            <a:r>
              <a:rPr lang="fr-FR" b="1" dirty="0" err="1" smtClean="0">
                <a:solidFill>
                  <a:schemeClr val="tx1"/>
                </a:solidFill>
              </a:rPr>
              <a:t>solving</a:t>
            </a:r>
            <a:r>
              <a:rPr lang="fr-FR" b="1" dirty="0" smtClean="0">
                <a:solidFill>
                  <a:schemeClr val="tx1"/>
                </a:solidFill>
              </a:rPr>
              <a:t> SE </a:t>
            </a:r>
            <a:r>
              <a:rPr lang="fr-FR" b="1" dirty="0" err="1" smtClean="0">
                <a:solidFill>
                  <a:schemeClr val="tx1"/>
                </a:solidFill>
              </a:rPr>
              <a:t>scales</a:t>
            </a:r>
            <a:r>
              <a:rPr lang="fr-FR" b="1" dirty="0" smtClean="0">
                <a:solidFill>
                  <a:schemeClr val="tx1"/>
                </a:solidFill>
              </a:rPr>
              <a:t> as N</a:t>
            </a:r>
            <a:r>
              <a:rPr lang="fr-FR" b="1" baseline="30000" dirty="0" smtClean="0">
                <a:solidFill>
                  <a:schemeClr val="tx1"/>
                </a:solidFill>
              </a:rPr>
              <a:t>A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= </a:t>
            </a:r>
            <a:r>
              <a:rPr lang="fr-FR" dirty="0" err="1" smtClean="0">
                <a:solidFill>
                  <a:schemeClr val="tx1"/>
                </a:solidFill>
              </a:rPr>
              <a:t>limited</a:t>
            </a:r>
            <a:r>
              <a:rPr lang="fr-FR" dirty="0" smtClean="0">
                <a:solidFill>
                  <a:schemeClr val="tx1"/>
                </a:solidFill>
              </a:rPr>
              <a:t> to A &lt; 12</a:t>
            </a:r>
          </a:p>
        </p:txBody>
      </p:sp>
      <p:sp>
        <p:nvSpPr>
          <p:cNvPr id="79" name="⦿ Which properties we aim at and which level of accuracy are we seeking?"/>
          <p:cNvSpPr txBox="1"/>
          <p:nvPr/>
        </p:nvSpPr>
        <p:spPr>
          <a:xfrm>
            <a:off x="7368981" y="3098714"/>
            <a:ext cx="564115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Design </a:t>
            </a:r>
            <a:r>
              <a:rPr lang="fr-FR" b="1" dirty="0" smtClean="0">
                <a:solidFill>
                  <a:schemeClr val="tx1"/>
                </a:solidFill>
              </a:rPr>
              <a:t>expansion </a:t>
            </a:r>
            <a:r>
              <a:rPr lang="fr-FR" b="1" dirty="0" err="1" smtClean="0">
                <a:solidFill>
                  <a:schemeClr val="tx1"/>
                </a:solidFill>
              </a:rPr>
              <a:t>methods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scaling</a:t>
            </a:r>
            <a:r>
              <a:rPr lang="fr-FR" b="1" dirty="0" smtClean="0">
                <a:solidFill>
                  <a:schemeClr val="tx1"/>
                </a:solidFill>
              </a:rPr>
              <a:t> as </a:t>
            </a:r>
            <a:r>
              <a:rPr lang="fr-FR" dirty="0" err="1" smtClean="0"/>
              <a:t>N</a:t>
            </a:r>
            <a:r>
              <a:rPr lang="fr-FR" baseline="30000" dirty="0" err="1" smtClean="0"/>
              <a:t>p</a:t>
            </a:r>
            <a:endParaRPr lang="fr-FR" baseline="30000" dirty="0"/>
          </a:p>
        </p:txBody>
      </p:sp>
      <p:cxnSp>
        <p:nvCxnSpPr>
          <p:cNvPr id="7" name="Connecteur droit avec flèche 6"/>
          <p:cNvCxnSpPr>
            <a:stCxn id="46" idx="3"/>
          </p:cNvCxnSpPr>
          <p:nvPr/>
        </p:nvCxnSpPr>
        <p:spPr>
          <a:xfrm flipV="1">
            <a:off x="6825359" y="2347410"/>
            <a:ext cx="489841" cy="50060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Connecteur droit avec flèche 79"/>
          <p:cNvCxnSpPr>
            <a:stCxn id="46" idx="3"/>
          </p:cNvCxnSpPr>
          <p:nvPr/>
        </p:nvCxnSpPr>
        <p:spPr>
          <a:xfrm>
            <a:off x="6825359" y="2848017"/>
            <a:ext cx="489841" cy="49567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⦿ Which properties we aim at and which level of accuracy are we seeking?"/>
          <p:cNvSpPr txBox="1"/>
          <p:nvPr/>
        </p:nvSpPr>
        <p:spPr>
          <a:xfrm>
            <a:off x="7382630" y="2117057"/>
            <a:ext cx="56275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Introduce</a:t>
            </a:r>
            <a:r>
              <a:rPr lang="fr-FR" b="1" dirty="0" smtClean="0">
                <a:solidFill>
                  <a:schemeClr val="tx1"/>
                </a:solidFill>
              </a:rPr>
              <a:t> importance </a:t>
            </a:r>
            <a:r>
              <a:rPr lang="fr-FR" b="1" dirty="0" err="1" smtClean="0">
                <a:solidFill>
                  <a:schemeClr val="tx1"/>
                </a:solidFill>
              </a:rPr>
              <a:t>sampling</a:t>
            </a:r>
            <a:r>
              <a:rPr lang="fr-FR" b="1" dirty="0" smtClean="0">
                <a:solidFill>
                  <a:schemeClr val="tx1"/>
                </a:solidFill>
              </a:rPr>
              <a:t>/</a:t>
            </a:r>
            <a:r>
              <a:rPr lang="fr-FR" b="1" dirty="0" err="1" smtClean="0">
                <a:solidFill>
                  <a:schemeClr val="tx1"/>
                </a:solidFill>
              </a:rPr>
              <a:t>selection</a:t>
            </a:r>
            <a:endParaRPr lang="fr-FR" baseline="30000" dirty="0"/>
          </a:p>
        </p:txBody>
      </p:sp>
      <p:sp>
        <p:nvSpPr>
          <p:cNvPr id="82" name="Shape 111"/>
          <p:cNvSpPr/>
          <p:nvPr/>
        </p:nvSpPr>
        <p:spPr>
          <a:xfrm>
            <a:off x="7382630" y="2565435"/>
            <a:ext cx="26909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Wednesday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/Thursday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83" name="Shape 111"/>
          <p:cNvSpPr/>
          <p:nvPr/>
        </p:nvSpPr>
        <p:spPr>
          <a:xfrm>
            <a:off x="7371870" y="3565873"/>
            <a:ext cx="26909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b="1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Today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/Tuesday/</a:t>
            </a:r>
            <a:r>
              <a:rPr lang="fr-FR" dirty="0">
                <a:solidFill>
                  <a:srgbClr val="0033CC"/>
                </a:solidFill>
                <a:sym typeface="Symbol" panose="05050102010706020507" pitchFamily="18" charset="2"/>
              </a:rPr>
              <a:t>F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riday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-12069" y="3401742"/>
            <a:ext cx="4588775" cy="466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I. Mean-field reference state</a:t>
            </a:r>
            <a:endParaRPr lang="en-US" sz="2400" b="1" dirty="0"/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82" y="4281112"/>
            <a:ext cx="1749769" cy="362831"/>
          </a:xfrm>
          <a:prstGeom prst="rect">
            <a:avLst/>
          </a:prstGeom>
        </p:spPr>
      </p:pic>
      <p:sp>
        <p:nvSpPr>
          <p:cNvPr id="86" name="Shape 722"/>
          <p:cNvSpPr/>
          <p:nvPr/>
        </p:nvSpPr>
        <p:spPr>
          <a:xfrm>
            <a:off x="1908476" y="4265037"/>
            <a:ext cx="109324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>
                <a:solidFill>
                  <a:schemeClr val="tx1"/>
                </a:solidFill>
              </a:rPr>
              <a:t>s</a:t>
            </a:r>
            <a:r>
              <a:rPr lang="fr-FR" sz="1900" dirty="0" err="1" smtClean="0">
                <a:solidFill>
                  <a:schemeClr val="tx1"/>
                </a:solidFill>
              </a:rPr>
              <a:t>uch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that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88" name="Flèche droite 87"/>
          <p:cNvSpPr/>
          <p:nvPr/>
        </p:nvSpPr>
        <p:spPr>
          <a:xfrm>
            <a:off x="288344" y="5065340"/>
            <a:ext cx="474910" cy="64676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1" name="Shape 722"/>
          <p:cNvSpPr/>
          <p:nvPr/>
        </p:nvSpPr>
        <p:spPr>
          <a:xfrm>
            <a:off x="3338651" y="5009743"/>
            <a:ext cx="1853071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Exactly</a:t>
            </a:r>
            <a:r>
              <a:rPr lang="fr-FR" sz="1900" dirty="0" smtClean="0">
                <a:solidFill>
                  <a:srgbClr val="5264E8"/>
                </a:solidFill>
              </a:rPr>
              <a:t> solvable</a:t>
            </a:r>
            <a:endParaRPr sz="1900" dirty="0">
              <a:solidFill>
                <a:srgbClr val="5264E8"/>
              </a:solidFill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0" y="5919453"/>
            <a:ext cx="40014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II. Many-body expansion</a:t>
            </a:r>
            <a:endParaRPr lang="en-US" sz="2400" b="1" dirty="0"/>
          </a:p>
        </p:txBody>
      </p:sp>
      <p:cxnSp>
        <p:nvCxnSpPr>
          <p:cNvPr id="93" name="Connecteur droit 92"/>
          <p:cNvCxnSpPr/>
          <p:nvPr/>
        </p:nvCxnSpPr>
        <p:spPr>
          <a:xfrm>
            <a:off x="3620284" y="7982530"/>
            <a:ext cx="411304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Connecteur droit 93"/>
          <p:cNvCxnSpPr/>
          <p:nvPr/>
        </p:nvCxnSpPr>
        <p:spPr>
          <a:xfrm>
            <a:off x="4091521" y="7982530"/>
            <a:ext cx="540571" cy="0"/>
          </a:xfrm>
          <a:prstGeom prst="line">
            <a:avLst/>
          </a:prstGeom>
          <a:noFill/>
          <a:ln w="38100" cap="flat">
            <a:solidFill>
              <a:srgbClr val="5264E8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Shape 722"/>
          <p:cNvSpPr/>
          <p:nvPr/>
        </p:nvSpPr>
        <p:spPr>
          <a:xfrm>
            <a:off x="2091707" y="8077368"/>
            <a:ext cx="170559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FF0000"/>
                </a:solidFill>
              </a:rPr>
              <a:t>Wave</a:t>
            </a:r>
            <a:r>
              <a:rPr lang="fr-FR" sz="1900" dirty="0" smtClean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operator</a:t>
            </a:r>
            <a:endParaRPr sz="1900" dirty="0">
              <a:solidFill>
                <a:srgbClr val="FF0000"/>
              </a:solidFill>
            </a:endParaRPr>
          </a:p>
        </p:txBody>
      </p:sp>
      <p:sp>
        <p:nvSpPr>
          <p:cNvPr id="96" name="Shape 722"/>
          <p:cNvSpPr/>
          <p:nvPr/>
        </p:nvSpPr>
        <p:spPr>
          <a:xfrm>
            <a:off x="3874246" y="8077368"/>
            <a:ext cx="182742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smtClean="0">
                <a:solidFill>
                  <a:srgbClr val="5264E8"/>
                </a:solidFill>
              </a:rPr>
              <a:t>Reference state</a:t>
            </a:r>
            <a:endParaRPr sz="1900" dirty="0">
              <a:solidFill>
                <a:srgbClr val="5264E8"/>
              </a:solidFill>
            </a:endParaRPr>
          </a:p>
        </p:txBody>
      </p:sp>
      <p:pic>
        <p:nvPicPr>
          <p:cNvPr id="97" name="Imag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382" y="6528106"/>
            <a:ext cx="1749769" cy="362831"/>
          </a:xfrm>
          <a:prstGeom prst="rect">
            <a:avLst/>
          </a:prstGeom>
        </p:spPr>
      </p:pic>
      <p:cxnSp>
        <p:nvCxnSpPr>
          <p:cNvPr id="98" name="Connecteur droit avec flèche 97"/>
          <p:cNvCxnSpPr/>
          <p:nvPr/>
        </p:nvCxnSpPr>
        <p:spPr>
          <a:xfrm>
            <a:off x="3686657" y="6890937"/>
            <a:ext cx="713423" cy="625909"/>
          </a:xfrm>
          <a:prstGeom prst="straightConnector1">
            <a:avLst/>
          </a:prstGeom>
          <a:noFill/>
          <a:ln w="38100" cap="flat">
            <a:solidFill>
              <a:srgbClr val="5264E8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3660136" y="6919258"/>
            <a:ext cx="637088" cy="597588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Shape 722"/>
          <p:cNvSpPr/>
          <p:nvPr/>
        </p:nvSpPr>
        <p:spPr>
          <a:xfrm>
            <a:off x="-11147" y="8646345"/>
            <a:ext cx="6793526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►Expand in terms of elementary (np-</a:t>
            </a:r>
            <a:r>
              <a:rPr lang="en-US" sz="19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</a:t>
            </a: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) excitations of  | </a:t>
            </a:r>
            <a:r>
              <a:rPr lang="en-US" sz="19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US" sz="19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 &gt;</a:t>
            </a:r>
          </a:p>
          <a:p>
            <a:pPr lvl="0">
              <a:defRPr sz="1800"/>
            </a:pP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►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Accounts</a:t>
            </a: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for « 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weak</a:t>
            </a: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/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dynamical</a:t>
            </a:r>
            <a:r>
              <a:rPr lang="fr-FR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 » 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correlations</a:t>
            </a:r>
            <a:endParaRPr lang="fr-FR" sz="19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fr-FR" sz="1900" dirty="0" err="1" smtClean="0">
                <a:solidFill>
                  <a:srgbClr val="FF0000"/>
                </a:solidFill>
              </a:rPr>
              <a:t>xpand</a:t>
            </a:r>
            <a:r>
              <a:rPr lang="fr-FR" sz="1900" dirty="0" smtClean="0">
                <a:solidFill>
                  <a:srgbClr val="FF0000"/>
                </a:solidFill>
              </a:rPr>
              <a:t> as a </a:t>
            </a:r>
            <a:r>
              <a:rPr lang="fr-FR" sz="1900" dirty="0" err="1" smtClean="0">
                <a:solidFill>
                  <a:srgbClr val="FF0000"/>
                </a:solidFill>
              </a:rPr>
              <a:t>series</a:t>
            </a:r>
            <a:r>
              <a:rPr lang="fr-FR" sz="1900" dirty="0" smtClean="0">
                <a:solidFill>
                  <a:srgbClr val="FF0000"/>
                </a:solidFill>
              </a:rPr>
              <a:t> (MBPT, CC…) + </a:t>
            </a:r>
            <a:r>
              <a:rPr lang="fr-FR" sz="1900" dirty="0" err="1" smtClean="0">
                <a:solidFill>
                  <a:srgbClr val="FF0000"/>
                </a:solidFill>
              </a:rPr>
              <a:t>truncate</a:t>
            </a:r>
            <a:r>
              <a:rPr lang="fr-FR" sz="1900" dirty="0" smtClean="0">
                <a:solidFill>
                  <a:srgbClr val="FF0000"/>
                </a:solidFill>
              </a:rPr>
              <a:t> = </a:t>
            </a:r>
            <a:r>
              <a:rPr lang="fr-FR" sz="1900" dirty="0" err="1" smtClean="0">
                <a:solidFill>
                  <a:srgbClr val="FF0000"/>
                </a:solidFill>
              </a:rPr>
              <a:t>N</a:t>
            </a:r>
            <a:r>
              <a:rPr lang="fr-FR" sz="1900" baseline="30000" dirty="0" err="1" smtClean="0">
                <a:solidFill>
                  <a:srgbClr val="FF0000"/>
                </a:solidFill>
              </a:rPr>
              <a:t>p</a:t>
            </a:r>
            <a:r>
              <a:rPr lang="fr-FR" sz="1900" dirty="0" smtClean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cost</a:t>
            </a:r>
            <a:endParaRPr lang="fr-FR" sz="1900" dirty="0" smtClean="0">
              <a:solidFill>
                <a:srgbClr val="FF0000"/>
              </a:solidFill>
            </a:endParaRPr>
          </a:p>
        </p:txBody>
      </p:sp>
      <p:sp>
        <p:nvSpPr>
          <p:cNvPr id="102" name="Shape 722"/>
          <p:cNvSpPr/>
          <p:nvPr/>
        </p:nvSpPr>
        <p:spPr>
          <a:xfrm>
            <a:off x="3321903" y="5404008"/>
            <a:ext cx="440825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Spherical</a:t>
            </a:r>
            <a:r>
              <a:rPr lang="fr-FR" sz="1900" dirty="0" smtClean="0">
                <a:solidFill>
                  <a:srgbClr val="5264E8"/>
                </a:solidFill>
              </a:rPr>
              <a:t> Slater </a:t>
            </a:r>
            <a:r>
              <a:rPr lang="fr-FR" sz="1900" dirty="0" err="1" smtClean="0">
                <a:solidFill>
                  <a:srgbClr val="5264E8"/>
                </a:solidFill>
              </a:rPr>
              <a:t>determinant</a:t>
            </a:r>
            <a:r>
              <a:rPr lang="fr-FR" sz="1900" dirty="0" smtClean="0">
                <a:solidFill>
                  <a:srgbClr val="5264E8"/>
                </a:solidFill>
              </a:rPr>
              <a:t> (« RHF »)</a:t>
            </a:r>
            <a:endParaRPr sz="1900" dirty="0">
              <a:solidFill>
                <a:srgbClr val="5264E8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901" y="4223064"/>
            <a:ext cx="4064963" cy="415612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7957645" y="4097787"/>
            <a:ext cx="4231928" cy="2553277"/>
            <a:chOff x="-676759" y="6614959"/>
            <a:chExt cx="4231928" cy="2553277"/>
          </a:xfrm>
        </p:grpSpPr>
        <p:sp>
          <p:nvSpPr>
            <p:cNvPr id="104" name="Shape 687"/>
            <p:cNvSpPr/>
            <p:nvPr/>
          </p:nvSpPr>
          <p:spPr>
            <a:xfrm>
              <a:off x="406153" y="8130319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5" name="Shape 688"/>
            <p:cNvSpPr/>
            <p:nvPr/>
          </p:nvSpPr>
          <p:spPr>
            <a:xfrm>
              <a:off x="669383" y="800331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6" name="Shape 689"/>
            <p:cNvSpPr/>
            <p:nvPr/>
          </p:nvSpPr>
          <p:spPr>
            <a:xfrm>
              <a:off x="1084533" y="800331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8" name="Shape 690"/>
            <p:cNvSpPr/>
            <p:nvPr/>
          </p:nvSpPr>
          <p:spPr>
            <a:xfrm>
              <a:off x="1499683" y="799247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9" name="Shape 691"/>
            <p:cNvSpPr/>
            <p:nvPr/>
          </p:nvSpPr>
          <p:spPr>
            <a:xfrm>
              <a:off x="1914832" y="799247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0" name="Shape 692"/>
            <p:cNvSpPr/>
            <p:nvPr/>
          </p:nvSpPr>
          <p:spPr>
            <a:xfrm>
              <a:off x="406153" y="7342189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1" name="Shape 693"/>
            <p:cNvSpPr/>
            <p:nvPr/>
          </p:nvSpPr>
          <p:spPr>
            <a:xfrm>
              <a:off x="669384" y="721518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2" name="Shape 694"/>
            <p:cNvSpPr/>
            <p:nvPr/>
          </p:nvSpPr>
          <p:spPr>
            <a:xfrm>
              <a:off x="1084533" y="721518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3" name="Shape 695"/>
            <p:cNvSpPr/>
            <p:nvPr/>
          </p:nvSpPr>
          <p:spPr>
            <a:xfrm>
              <a:off x="1499683" y="720434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5" name="Shape 696"/>
            <p:cNvSpPr/>
            <p:nvPr/>
          </p:nvSpPr>
          <p:spPr>
            <a:xfrm>
              <a:off x="1914832" y="720434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6" name="Shape 710"/>
            <p:cNvSpPr/>
            <p:nvPr/>
          </p:nvSpPr>
          <p:spPr>
            <a:xfrm>
              <a:off x="611650" y="6614959"/>
              <a:ext cx="1655903" cy="441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200" dirty="0" smtClean="0"/>
                <a:t>Cl</a:t>
              </a:r>
              <a:r>
                <a:rPr sz="2200" dirty="0" err="1" smtClean="0"/>
                <a:t>osed</a:t>
              </a:r>
              <a:r>
                <a:rPr sz="2200" dirty="0" smtClean="0"/>
                <a:t>-shell</a:t>
              </a:r>
              <a:endParaRPr sz="2200" dirty="0"/>
            </a:p>
          </p:txBody>
        </p:sp>
        <p:sp>
          <p:nvSpPr>
            <p:cNvPr id="117" name="Shape 710"/>
            <p:cNvSpPr/>
            <p:nvPr/>
          </p:nvSpPr>
          <p:spPr>
            <a:xfrm>
              <a:off x="-676759" y="8450091"/>
              <a:ext cx="4231928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/>
                <a:t>Non-</a:t>
              </a:r>
              <a:r>
                <a:rPr lang="fr-FR" sz="2000" b="1" dirty="0" err="1" smtClean="0"/>
                <a:t>degenerate</a:t>
              </a:r>
              <a:endParaRPr lang="fr-FR" sz="2000" b="1" dirty="0" smtClean="0"/>
            </a:p>
            <a:p>
              <a:pPr lvl="0" algn="ctr">
                <a:defRPr sz="1800"/>
              </a:pPr>
              <a:r>
                <a:rPr lang="fr-FR" sz="2000" b="1" dirty="0" smtClean="0"/>
                <a:t>Good </a:t>
              </a:r>
              <a:r>
                <a:rPr lang="fr-FR" sz="2000" b="1" dirty="0" err="1" smtClean="0"/>
                <a:t>starting</a:t>
              </a:r>
              <a:r>
                <a:rPr lang="fr-FR" sz="2000" b="1" dirty="0" smtClean="0"/>
                <a:t> point for expansion</a:t>
              </a:r>
              <a:endParaRPr sz="2000" b="1" dirty="0"/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9286997" y="4808273"/>
            <a:ext cx="567229" cy="811748"/>
            <a:chOff x="-1408223" y="7339093"/>
            <a:chExt cx="567229" cy="811748"/>
          </a:xfrm>
        </p:grpSpPr>
        <p:sp>
          <p:nvSpPr>
            <p:cNvPr id="119" name="Shape 731"/>
            <p:cNvSpPr/>
            <p:nvPr/>
          </p:nvSpPr>
          <p:spPr>
            <a:xfrm>
              <a:off x="-1408223" y="7339093"/>
              <a:ext cx="186229" cy="79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3" h="21600" extrusionOk="0">
                  <a:moveTo>
                    <a:pt x="15368" y="21600"/>
                  </a:moveTo>
                  <a:cubicBezTo>
                    <a:pt x="-5397" y="14346"/>
                    <a:pt x="-5119" y="7146"/>
                    <a:pt x="16203" y="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20" name="Shape 733"/>
            <p:cNvSpPr/>
            <p:nvPr/>
          </p:nvSpPr>
          <p:spPr>
            <a:xfrm>
              <a:off x="-1027223" y="7351793"/>
              <a:ext cx="186229" cy="79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3" h="21600" extrusionOk="0">
                  <a:moveTo>
                    <a:pt x="15368" y="21600"/>
                  </a:moveTo>
                  <a:cubicBezTo>
                    <a:pt x="-5397" y="14346"/>
                    <a:pt x="-5119" y="7146"/>
                    <a:pt x="16203" y="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</p:grpSp>
      <p:sp>
        <p:nvSpPr>
          <p:cNvPr id="16" name="Rectangle à coins arrondis 15"/>
          <p:cNvSpPr/>
          <p:nvPr/>
        </p:nvSpPr>
        <p:spPr>
          <a:xfrm>
            <a:off x="6209731" y="4220619"/>
            <a:ext cx="341194" cy="44114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6" name="Shape 111"/>
          <p:cNvSpPr/>
          <p:nvPr/>
        </p:nvSpPr>
        <p:spPr>
          <a:xfrm>
            <a:off x="6104393" y="4748866"/>
            <a:ext cx="176296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Stands for N&amp;Z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137" name="Shape 722"/>
          <p:cNvSpPr/>
          <p:nvPr/>
        </p:nvSpPr>
        <p:spPr>
          <a:xfrm>
            <a:off x="3082901" y="3811277"/>
            <a:ext cx="3797514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Symmetry-conserving</a:t>
            </a:r>
            <a:r>
              <a:rPr lang="fr-FR" sz="1900" dirty="0" smtClean="0">
                <a:solidFill>
                  <a:srgbClr val="5264E8"/>
                </a:solidFill>
              </a:rPr>
              <a:t> </a:t>
            </a:r>
            <a:r>
              <a:rPr lang="fr-FR" sz="1900" dirty="0" err="1" smtClean="0">
                <a:solidFill>
                  <a:srgbClr val="5264E8"/>
                </a:solidFill>
              </a:rPr>
              <a:t>partitioning</a:t>
            </a:r>
            <a:r>
              <a:rPr lang="fr-FR" sz="1900" dirty="0" smtClean="0">
                <a:solidFill>
                  <a:srgbClr val="5264E8"/>
                </a:solidFill>
              </a:rPr>
              <a:t> </a:t>
            </a:r>
            <a:endParaRPr sz="1900" dirty="0">
              <a:solidFill>
                <a:srgbClr val="5264E8"/>
              </a:solidFill>
            </a:endParaRPr>
          </a:p>
        </p:txBody>
      </p:sp>
      <p:graphicFrame>
        <p:nvGraphicFramePr>
          <p:cNvPr id="139" name="Tableau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308018"/>
              </p:ext>
            </p:extLst>
          </p:nvPr>
        </p:nvGraphicFramePr>
        <p:xfrm>
          <a:off x="6872424" y="7556446"/>
          <a:ext cx="5928067" cy="1985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004"/>
                <a:gridCol w="4727063"/>
              </a:tblGrid>
              <a:tr h="49641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64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64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64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0" name="Groupe 139"/>
          <p:cNvGrpSpPr/>
          <p:nvPr/>
        </p:nvGrpSpPr>
        <p:grpSpPr>
          <a:xfrm>
            <a:off x="6952126" y="7582008"/>
            <a:ext cx="5854312" cy="1876834"/>
            <a:chOff x="775737" y="5585380"/>
            <a:chExt cx="7207291" cy="2466273"/>
          </a:xfrm>
        </p:grpSpPr>
        <p:sp>
          <p:nvSpPr>
            <p:cNvPr id="141" name="(P)BMBPT-EC"/>
            <p:cNvSpPr txBox="1"/>
            <p:nvPr/>
          </p:nvSpPr>
          <p:spPr>
            <a:xfrm>
              <a:off x="841305" y="6359736"/>
              <a:ext cx="815929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 smtClean="0"/>
                <a:t>MBPT</a:t>
              </a:r>
              <a:endParaRPr dirty="0"/>
            </a:p>
          </p:txBody>
        </p:sp>
        <p:sp>
          <p:nvSpPr>
            <p:cNvPr id="142" name="(P)BCC"/>
            <p:cNvSpPr txBox="1"/>
            <p:nvPr/>
          </p:nvSpPr>
          <p:spPr>
            <a:xfrm>
              <a:off x="936483" y="7009019"/>
              <a:ext cx="474489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 smtClean="0"/>
                <a:t>CC</a:t>
              </a:r>
              <a:endParaRPr dirty="0"/>
            </a:p>
          </p:txBody>
        </p:sp>
        <p:sp>
          <p:nvSpPr>
            <p:cNvPr id="143" name="Mass reach"/>
            <p:cNvSpPr txBox="1"/>
            <p:nvPr/>
          </p:nvSpPr>
          <p:spPr>
            <a:xfrm>
              <a:off x="2267859" y="5641439"/>
              <a:ext cx="5715169" cy="4988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0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0" dirty="0" smtClean="0"/>
                <a:t>Self-Consistent </a:t>
              </a:r>
              <a:r>
                <a:rPr lang="fr-FR" sz="1800" b="0" dirty="0" err="1" smtClean="0"/>
                <a:t>Green’s</a:t>
              </a:r>
              <a:r>
                <a:rPr lang="fr-FR" sz="1800" b="0" dirty="0" smtClean="0"/>
                <a:t> </a:t>
              </a:r>
              <a:r>
                <a:rPr lang="fr-FR" sz="1800" b="0" dirty="0" err="1"/>
                <a:t>F</a:t>
              </a:r>
              <a:r>
                <a:rPr lang="fr-FR" sz="1800" b="0" dirty="0" err="1" smtClean="0"/>
                <a:t>unction</a:t>
              </a:r>
              <a:r>
                <a:rPr lang="fr-FR" sz="1800" b="0" dirty="0" smtClean="0"/>
                <a:t> [ADC(2,3)]</a:t>
              </a:r>
              <a:endParaRPr sz="1800" b="0" dirty="0"/>
            </a:p>
          </p:txBody>
        </p:sp>
        <p:sp>
          <p:nvSpPr>
            <p:cNvPr id="144" name="GSCGF"/>
            <p:cNvSpPr txBox="1"/>
            <p:nvPr/>
          </p:nvSpPr>
          <p:spPr>
            <a:xfrm>
              <a:off x="775737" y="5585380"/>
              <a:ext cx="1004497" cy="5392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 smtClean="0"/>
                <a:t>SCGF</a:t>
              </a:r>
              <a:endParaRPr dirty="0"/>
            </a:p>
          </p:txBody>
        </p:sp>
        <p:sp>
          <p:nvSpPr>
            <p:cNvPr id="145" name="MR-IM-SRG"/>
            <p:cNvSpPr txBox="1"/>
            <p:nvPr/>
          </p:nvSpPr>
          <p:spPr>
            <a:xfrm>
              <a:off x="788005" y="7632228"/>
              <a:ext cx="1027525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 smtClean="0"/>
                <a:t>IM-SRG</a:t>
              </a:r>
              <a:endParaRPr sz="2000" dirty="0"/>
            </a:p>
          </p:txBody>
        </p:sp>
        <p:sp>
          <p:nvSpPr>
            <p:cNvPr id="146" name="Mass reach"/>
            <p:cNvSpPr txBox="1"/>
            <p:nvPr/>
          </p:nvSpPr>
          <p:spPr>
            <a:xfrm>
              <a:off x="2286832" y="6307840"/>
              <a:ext cx="4878418" cy="4988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0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0" dirty="0" err="1" smtClean="0"/>
                <a:t>Many</a:t>
              </a:r>
              <a:r>
                <a:rPr lang="fr-FR" sz="1800" b="0" dirty="0" smtClean="0"/>
                <a:t>-Body Perturbation </a:t>
              </a:r>
              <a:r>
                <a:rPr lang="fr-FR" sz="1800" b="0" dirty="0" err="1" smtClean="0"/>
                <a:t>theory</a:t>
              </a:r>
              <a:r>
                <a:rPr lang="fr-FR" sz="1800" b="0" dirty="0" smtClean="0"/>
                <a:t> [(2,3)]</a:t>
              </a:r>
              <a:endParaRPr sz="1800" b="0" dirty="0"/>
            </a:p>
          </p:txBody>
        </p:sp>
        <p:sp>
          <p:nvSpPr>
            <p:cNvPr id="147" name="Mass reach"/>
            <p:cNvSpPr txBox="1"/>
            <p:nvPr/>
          </p:nvSpPr>
          <p:spPr>
            <a:xfrm>
              <a:off x="2267859" y="6937436"/>
              <a:ext cx="5509928" cy="4988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0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0" dirty="0" err="1" smtClean="0"/>
                <a:t>Coupled</a:t>
              </a:r>
              <a:r>
                <a:rPr lang="fr-FR" sz="1800" b="0" dirty="0" smtClean="0"/>
                <a:t> Cluster [</a:t>
              </a:r>
              <a:r>
                <a:rPr lang="fr-FR" sz="1800" b="0" dirty="0" smtClean="0">
                  <a:latin typeface="Symbol" panose="05050102010706020507" pitchFamily="18" charset="2"/>
                </a:rPr>
                <a:t>L</a:t>
              </a:r>
              <a:r>
                <a:rPr lang="fr-FR" sz="1800" b="0" dirty="0" smtClean="0"/>
                <a:t>-CCSD(T), CR-CC(2,3)]</a:t>
              </a:r>
              <a:endParaRPr sz="1800" b="0" dirty="0"/>
            </a:p>
          </p:txBody>
        </p:sp>
        <p:sp>
          <p:nvSpPr>
            <p:cNvPr id="148" name="Mass reach"/>
            <p:cNvSpPr txBox="1"/>
            <p:nvPr/>
          </p:nvSpPr>
          <p:spPr>
            <a:xfrm>
              <a:off x="2286832" y="7672062"/>
              <a:ext cx="462947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000" b="1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b="0" dirty="0" smtClean="0"/>
                <a:t>In-Medium </a:t>
              </a:r>
              <a:r>
                <a:rPr lang="fr-FR" sz="1800" b="0" dirty="0" err="1" smtClean="0"/>
                <a:t>Similarity</a:t>
              </a:r>
              <a:r>
                <a:rPr lang="fr-FR" sz="1800" b="0" dirty="0" smtClean="0"/>
                <a:t> </a:t>
              </a:r>
              <a:r>
                <a:rPr lang="fr-FR" sz="1800" b="0" dirty="0" err="1" smtClean="0"/>
                <a:t>Renormalization</a:t>
              </a:r>
              <a:r>
                <a:rPr lang="fr-FR" sz="1800" b="0" dirty="0" smtClean="0"/>
                <a:t> Group</a:t>
              </a:r>
              <a:endParaRPr sz="1800" b="0" dirty="0"/>
            </a:p>
          </p:txBody>
        </p:sp>
      </p:grpSp>
      <p:sp>
        <p:nvSpPr>
          <p:cNvPr id="149" name="ZoneTexte 148"/>
          <p:cNvSpPr txBox="1"/>
          <p:nvPr/>
        </p:nvSpPr>
        <p:spPr>
          <a:xfrm>
            <a:off x="6796574" y="6931992"/>
            <a:ext cx="48176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III. Examples in nuclear physics</a:t>
            </a:r>
            <a:endParaRPr lang="en-US" sz="2400" b="1" dirty="0"/>
          </a:p>
        </p:txBody>
      </p:sp>
      <p:sp>
        <p:nvSpPr>
          <p:cNvPr id="150" name="Rectangle"/>
          <p:cNvSpPr/>
          <p:nvPr/>
        </p:nvSpPr>
        <p:spPr>
          <a:xfrm>
            <a:off x="6880416" y="9056099"/>
            <a:ext cx="5920076" cy="473160"/>
          </a:xfrm>
          <a:prstGeom prst="rect">
            <a:avLst/>
          </a:prstGeom>
          <a:solidFill>
            <a:srgbClr val="007E00">
              <a:alpha val="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259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  <p:bldP spid="79" grpId="0" animBg="1"/>
      <p:bldP spid="81" grpId="0" animBg="1"/>
      <p:bldP spid="82" grpId="0" animBg="1"/>
      <p:bldP spid="83" grpId="0" animBg="1"/>
      <p:bldP spid="84" grpId="0"/>
      <p:bldP spid="86" grpId="0" animBg="1"/>
      <p:bldP spid="88" grpId="0" animBg="1"/>
      <p:bldP spid="91" grpId="0" animBg="1"/>
      <p:bldP spid="92" grpId="0"/>
      <p:bldP spid="95" grpId="0" animBg="1"/>
      <p:bldP spid="96" grpId="0" animBg="1"/>
      <p:bldP spid="102" grpId="0" animBg="1"/>
      <p:bldP spid="16" grpId="0" animBg="1"/>
      <p:bldP spid="136" grpId="0" animBg="1"/>
      <p:bldP spid="137" grpId="0" animBg="1"/>
      <p:bldP spid="149" grpId="0"/>
      <p:bldP spid="1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In-medium </a:t>
            </a: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8" name="⦿  Is the chiral expansion converging quickly enough?"/>
          <p:cNvSpPr txBox="1"/>
          <p:nvPr/>
        </p:nvSpPr>
        <p:spPr>
          <a:xfrm>
            <a:off x="451355" y="1786875"/>
            <a:ext cx="12269838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</a:pPr>
            <a:r>
              <a:rPr lang="fr-FR" b="1" dirty="0" smtClean="0"/>
              <a:t>Goal: </a:t>
            </a:r>
            <a:r>
              <a:rPr lang="fr-FR" b="1" dirty="0" err="1" smtClean="0"/>
              <a:t>Solve</a:t>
            </a:r>
            <a:r>
              <a:rPr lang="fr-FR" b="1" dirty="0" smtClean="0"/>
              <a:t> SRG flow </a:t>
            </a:r>
            <a:r>
              <a:rPr lang="fr-FR" b="1" dirty="0" err="1" smtClean="0"/>
              <a:t>equation</a:t>
            </a:r>
            <a:r>
              <a:rPr lang="fr-FR" b="1" dirty="0" smtClean="0"/>
              <a:t>                                    in </a:t>
            </a:r>
            <a:r>
              <a:rPr lang="fr-FR" b="1" dirty="0" smtClean="0">
                <a:latin typeface="Blackadder ITC" panose="04020505051007020D02" pitchFamily="82" charset="0"/>
              </a:rPr>
              <a:t>H</a:t>
            </a:r>
            <a:r>
              <a:rPr lang="fr-FR" b="1" baseline="-25000" dirty="0" smtClean="0"/>
              <a:t>A </a:t>
            </a:r>
            <a:r>
              <a:rPr lang="fr-FR" b="1" dirty="0" err="1" smtClean="0"/>
              <a:t>such</a:t>
            </a:r>
            <a:r>
              <a:rPr lang="fr-FR" b="1" dirty="0" smtClean="0"/>
              <a:t> </a:t>
            </a:r>
            <a:r>
              <a:rPr lang="fr-FR" b="1" dirty="0" err="1" smtClean="0"/>
              <a:t>that</a:t>
            </a:r>
            <a:r>
              <a:rPr lang="fr-FR" b="1" dirty="0" smtClean="0"/>
              <a:t> | </a:t>
            </a:r>
            <a:r>
              <a:rPr lang="fr-FR" b="1" dirty="0" smtClean="0">
                <a:latin typeface="Symbol" panose="05050102010706020507" pitchFamily="18" charset="2"/>
              </a:rPr>
              <a:t>F</a:t>
            </a:r>
            <a:r>
              <a:rPr lang="fr-FR" b="1" baseline="-25000" dirty="0" smtClean="0"/>
              <a:t>0</a:t>
            </a:r>
            <a:r>
              <a:rPr lang="fr-FR" b="1" dirty="0" smtClean="0"/>
              <a:t> &gt; </a:t>
            </a:r>
            <a:r>
              <a:rPr lang="fr-FR" b="1" dirty="0" err="1" smtClean="0"/>
              <a:t>is</a:t>
            </a:r>
            <a:r>
              <a:rPr lang="fr-FR" b="1" dirty="0" smtClean="0"/>
              <a:t> the GS of H(</a:t>
            </a:r>
            <a:r>
              <a:rPr lang="fr-FR" b="1" dirty="0" smtClean="0">
                <a:sym typeface="Symbol" panose="05050102010706020507" pitchFamily="18" charset="2"/>
              </a:rPr>
              <a:t></a:t>
            </a:r>
            <a:r>
              <a:rPr lang="fr-FR" b="1" dirty="0" smtClean="0"/>
              <a:t>) 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76" y="1764432"/>
            <a:ext cx="2656581" cy="742118"/>
          </a:xfrm>
          <a:prstGeom prst="rect">
            <a:avLst/>
          </a:prstGeom>
        </p:spPr>
      </p:pic>
      <p:sp>
        <p:nvSpPr>
          <p:cNvPr id="77" name="⦿  Is the chiral expansion converging quickly enough?"/>
          <p:cNvSpPr txBox="1"/>
          <p:nvPr/>
        </p:nvSpPr>
        <p:spPr>
          <a:xfrm>
            <a:off x="158911" y="3040486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/>
              <a:t>1. Normal </a:t>
            </a:r>
            <a:r>
              <a:rPr lang="fr-FR" b="1" dirty="0" err="1" smtClean="0"/>
              <a:t>order</a:t>
            </a:r>
            <a:r>
              <a:rPr lang="fr-FR" b="1" dirty="0" smtClean="0"/>
              <a:t> H </a:t>
            </a:r>
            <a:r>
              <a:rPr lang="fr-FR" b="1" dirty="0" err="1" smtClean="0"/>
              <a:t>with</a:t>
            </a:r>
            <a:r>
              <a:rPr lang="fr-FR" b="1" dirty="0" smtClean="0"/>
              <a:t> respect to | </a:t>
            </a:r>
            <a:r>
              <a:rPr lang="fr-FR" b="1" dirty="0" smtClean="0">
                <a:latin typeface="Symbol" panose="05050102010706020507" pitchFamily="18" charset="2"/>
              </a:rPr>
              <a:t>F</a:t>
            </a:r>
            <a:r>
              <a:rPr lang="fr-FR" b="1" baseline="-25000" dirty="0" smtClean="0"/>
              <a:t>0</a:t>
            </a:r>
            <a:r>
              <a:rPr lang="fr-FR" b="1" dirty="0" smtClean="0"/>
              <a:t> &gt; (</a:t>
            </a:r>
            <a:r>
              <a:rPr lang="fr-FR" b="1" dirty="0" err="1" smtClean="0"/>
              <a:t>instead</a:t>
            </a:r>
            <a:r>
              <a:rPr lang="fr-FR" b="1" dirty="0" smtClean="0"/>
              <a:t> of | 0 &gt; for standard SRG)</a:t>
            </a:r>
          </a:p>
        </p:txBody>
      </p:sp>
      <p:sp>
        <p:nvSpPr>
          <p:cNvPr id="78" name="[Entem &amp; Machleidt 2003, Navrátil 2007, Roth et al. 2012]"/>
          <p:cNvSpPr txBox="1"/>
          <p:nvPr/>
        </p:nvSpPr>
        <p:spPr>
          <a:xfrm>
            <a:off x="9776475" y="9430342"/>
            <a:ext cx="3348674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en-US" dirty="0" smtClean="0"/>
              <a:t>Hergert </a:t>
            </a:r>
            <a:r>
              <a:rPr lang="en-US" i="1" dirty="0" smtClean="0"/>
              <a:t>et</a:t>
            </a:r>
            <a:r>
              <a:rPr lang="en-US" dirty="0" smtClean="0"/>
              <a:t>. al, Phys. Rep. </a:t>
            </a:r>
            <a:r>
              <a:rPr lang="fr-FR" dirty="0" smtClean="0"/>
              <a:t>2016</a:t>
            </a:r>
            <a:r>
              <a:rPr dirty="0" smtClean="0"/>
              <a:t>]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722" y="3935268"/>
            <a:ext cx="10869076" cy="10956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94" y="5375638"/>
            <a:ext cx="2092156" cy="1020971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>
          <a:xfrm>
            <a:off x="5322831" y="6853561"/>
            <a:ext cx="1173523" cy="578980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9" name="⦿ Which properties we aim at and which level of accuracy are we seeking?"/>
          <p:cNvSpPr txBox="1"/>
          <p:nvPr/>
        </p:nvSpPr>
        <p:spPr>
          <a:xfrm>
            <a:off x="1842448" y="6885839"/>
            <a:ext cx="33404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Standard </a:t>
            </a:r>
            <a:r>
              <a:rPr lang="fr-FR" dirty="0" err="1" smtClean="0">
                <a:solidFill>
                  <a:schemeClr val="tx1"/>
                </a:solidFill>
              </a:rPr>
              <a:t>Wick’s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theorem</a:t>
            </a:r>
            <a:endParaRPr lang="fr-FR" baseline="30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97" y="7970296"/>
            <a:ext cx="12607201" cy="10956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916" y="5322302"/>
            <a:ext cx="4082538" cy="956425"/>
          </a:xfrm>
          <a:prstGeom prst="rect">
            <a:avLst/>
          </a:prstGeom>
        </p:spPr>
      </p:pic>
      <p:sp>
        <p:nvSpPr>
          <p:cNvPr id="90" name="⦿ Which properties we aim at and which level of accuracy are we seeking?"/>
          <p:cNvSpPr txBox="1"/>
          <p:nvPr/>
        </p:nvSpPr>
        <p:spPr>
          <a:xfrm>
            <a:off x="68240" y="4177774"/>
            <a:ext cx="167867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Hamiltonian</a:t>
            </a:r>
            <a:endParaRPr lang="fr-FR" baseline="30000" dirty="0"/>
          </a:p>
        </p:txBody>
      </p:sp>
      <p:sp>
        <p:nvSpPr>
          <p:cNvPr id="101" name="⦿ Which properties we aim at and which level of accuracy are we seeking?"/>
          <p:cNvSpPr txBox="1"/>
          <p:nvPr/>
        </p:nvSpPr>
        <p:spPr>
          <a:xfrm>
            <a:off x="68240" y="5667935"/>
            <a:ext cx="36985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Reference state (« RHF »)</a:t>
            </a:r>
            <a:endParaRPr lang="fr-FR" baseline="30000" dirty="0"/>
          </a:p>
        </p:txBody>
      </p:sp>
      <p:sp>
        <p:nvSpPr>
          <p:cNvPr id="121" name="⦿ Which properties we aim at and which level of accuracy are we seeking?"/>
          <p:cNvSpPr txBox="1"/>
          <p:nvPr/>
        </p:nvSpPr>
        <p:spPr>
          <a:xfrm>
            <a:off x="5724344" y="5638255"/>
            <a:ext cx="77970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with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0842" y="5298616"/>
            <a:ext cx="834300" cy="4036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9898" y="5894787"/>
            <a:ext cx="996525" cy="409433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H="1">
            <a:off x="10686200" y="5375387"/>
            <a:ext cx="13648" cy="9292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⦿ Which properties we aim at and which level of accuracy are we seeking?"/>
          <p:cNvSpPr txBox="1"/>
          <p:nvPr/>
        </p:nvSpPr>
        <p:spPr>
          <a:xfrm>
            <a:off x="11802085" y="5279876"/>
            <a:ext cx="8533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holes</a:t>
            </a:r>
            <a:endParaRPr lang="fr-FR" baseline="30000" dirty="0"/>
          </a:p>
        </p:txBody>
      </p:sp>
      <p:sp>
        <p:nvSpPr>
          <p:cNvPr id="123" name="⦿ Which properties we aim at and which level of accuracy are we seeking?"/>
          <p:cNvSpPr txBox="1"/>
          <p:nvPr/>
        </p:nvSpPr>
        <p:spPr>
          <a:xfrm>
            <a:off x="11804236" y="5812794"/>
            <a:ext cx="130974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particles</a:t>
            </a:r>
            <a:endParaRPr lang="fr-FR" baseline="30000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6059606" y="8120420"/>
            <a:ext cx="1787857" cy="59078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⦿ Which properties we aim at and which level of accuracy are we seeking?"/>
          <p:cNvSpPr txBox="1"/>
          <p:nvPr/>
        </p:nvSpPr>
        <p:spPr>
          <a:xfrm>
            <a:off x="6059606" y="7624264"/>
            <a:ext cx="55200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Normal-</a:t>
            </a:r>
            <a:r>
              <a:rPr lang="fr-FR" dirty="0" err="1" smtClean="0">
                <a:solidFill>
                  <a:srgbClr val="0033CC"/>
                </a:solidFill>
              </a:rPr>
              <a:t>ordered</a:t>
            </a:r>
            <a:r>
              <a:rPr lang="fr-FR" dirty="0" smtClean="0">
                <a:solidFill>
                  <a:srgbClr val="0033CC"/>
                </a:solidFill>
              </a:rPr>
              <a:t> (NO) </a:t>
            </a:r>
            <a:r>
              <a:rPr lang="fr-FR" dirty="0" err="1" smtClean="0">
                <a:solidFill>
                  <a:srgbClr val="0033CC"/>
                </a:solidFill>
              </a:rPr>
              <a:t>with</a:t>
            </a:r>
            <a:r>
              <a:rPr lang="fr-FR" dirty="0" smtClean="0">
                <a:solidFill>
                  <a:srgbClr val="0033CC"/>
                </a:solidFill>
              </a:rPr>
              <a:t> respect to | </a:t>
            </a:r>
            <a:r>
              <a:rPr lang="fr-FR" dirty="0" smtClean="0">
                <a:solidFill>
                  <a:srgbClr val="0033CC"/>
                </a:solidFill>
                <a:latin typeface="Symbol" panose="05050102010706020507" pitchFamily="18" charset="2"/>
              </a:rPr>
              <a:t>F</a:t>
            </a:r>
            <a:r>
              <a:rPr lang="fr-FR" baseline="-25000" dirty="0" smtClean="0">
                <a:solidFill>
                  <a:srgbClr val="0033CC"/>
                </a:solidFill>
              </a:rPr>
              <a:t>0</a:t>
            </a:r>
            <a:r>
              <a:rPr lang="fr-FR" dirty="0" smtClean="0">
                <a:solidFill>
                  <a:srgbClr val="0033CC"/>
                </a:solidFill>
              </a:rPr>
              <a:t> &gt;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616657" y="4069508"/>
            <a:ext cx="402612" cy="6089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6" name="Rectangle à coins arrondis 125"/>
          <p:cNvSpPr/>
          <p:nvPr/>
        </p:nvSpPr>
        <p:spPr>
          <a:xfrm>
            <a:off x="5956992" y="4245729"/>
            <a:ext cx="771354" cy="43267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7" name="⦿ Which properties we aim at and which level of accuracy are we seeking?"/>
          <p:cNvSpPr txBox="1"/>
          <p:nvPr/>
        </p:nvSpPr>
        <p:spPr>
          <a:xfrm>
            <a:off x="4019269" y="3551034"/>
            <a:ext cx="7656387" cy="41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err="1" smtClean="0">
                <a:solidFill>
                  <a:srgbClr val="0033CC"/>
                </a:solidFill>
              </a:rPr>
              <a:t>Working</a:t>
            </a:r>
            <a:r>
              <a:rPr lang="fr-FR" sz="2000" dirty="0" smtClean="0">
                <a:solidFill>
                  <a:srgbClr val="0033CC"/>
                </a:solidFill>
              </a:rPr>
              <a:t> basis of </a:t>
            </a:r>
            <a:r>
              <a:rPr lang="fr-FR" sz="2000" dirty="0" smtClean="0">
                <a:solidFill>
                  <a:srgbClr val="0033CC"/>
                </a:solidFill>
                <a:latin typeface="Blackadder ITC" panose="04020505051007020D02" pitchFamily="82" charset="0"/>
              </a:rPr>
              <a:t>H</a:t>
            </a:r>
            <a:r>
              <a:rPr lang="fr-FR" sz="2000" baseline="-25000" dirty="0" smtClean="0">
                <a:solidFill>
                  <a:srgbClr val="0033CC"/>
                </a:solidFill>
              </a:rPr>
              <a:t>1</a:t>
            </a:r>
            <a:r>
              <a:rPr lang="fr-FR" sz="2000" dirty="0" smtClean="0">
                <a:solidFill>
                  <a:srgbClr val="0033CC"/>
                </a:solidFill>
              </a:rPr>
              <a:t> &amp; </a:t>
            </a:r>
            <a:r>
              <a:rPr lang="fr-FR" sz="2000" dirty="0" err="1" smtClean="0">
                <a:solidFill>
                  <a:srgbClr val="0033CC"/>
                </a:solidFill>
              </a:rPr>
              <a:t>MEs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calculation</a:t>
            </a:r>
            <a:r>
              <a:rPr lang="fr-FR" sz="2000" dirty="0" smtClean="0">
                <a:solidFill>
                  <a:srgbClr val="0033CC"/>
                </a:solidFill>
              </a:rPr>
              <a:t> [</a:t>
            </a:r>
            <a:r>
              <a:rPr lang="fr-FR" sz="2000" dirty="0" err="1" smtClean="0">
                <a:solidFill>
                  <a:srgbClr val="0033CC"/>
                </a:solidFill>
              </a:rPr>
              <a:t>see</a:t>
            </a:r>
            <a:r>
              <a:rPr lang="fr-FR" sz="2000" dirty="0" smtClean="0">
                <a:solidFill>
                  <a:srgbClr val="0033CC"/>
                </a:solidFill>
              </a:rPr>
              <a:t> Talk by A. Tichai] </a:t>
            </a:r>
            <a:endParaRPr lang="fr-FR" sz="2000" baseline="30000" dirty="0">
              <a:solidFill>
                <a:srgbClr val="0033CC"/>
              </a:solidFill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3149092" y="4245729"/>
            <a:ext cx="467565" cy="43267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9868848" y="4211384"/>
            <a:ext cx="1074738" cy="46702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0" name="⦿ Which properties we aim at and which level of accuracy are we seeking?"/>
          <p:cNvSpPr txBox="1"/>
          <p:nvPr/>
        </p:nvSpPr>
        <p:spPr>
          <a:xfrm>
            <a:off x="148356" y="9175984"/>
            <a:ext cx="7656387" cy="41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rgbClr val="0033CC"/>
                </a:solidFill>
              </a:rPr>
              <a:t>HF basis &amp; </a:t>
            </a:r>
            <a:r>
              <a:rPr lang="fr-FR" sz="2000" dirty="0" err="1" smtClean="0">
                <a:solidFill>
                  <a:srgbClr val="0033CC"/>
                </a:solidFill>
              </a:rPr>
              <a:t>MEs</a:t>
            </a:r>
            <a:r>
              <a:rPr lang="fr-FR" sz="2000" dirty="0" smtClean="0">
                <a:solidFill>
                  <a:srgbClr val="0033CC"/>
                </a:solidFill>
              </a:rPr>
              <a:t> transformation [</a:t>
            </a:r>
            <a:r>
              <a:rPr lang="fr-FR" sz="2000" dirty="0" err="1" smtClean="0">
                <a:solidFill>
                  <a:srgbClr val="0033CC"/>
                </a:solidFill>
              </a:rPr>
              <a:t>see</a:t>
            </a:r>
            <a:r>
              <a:rPr lang="fr-FR" sz="2000" dirty="0" smtClean="0">
                <a:solidFill>
                  <a:srgbClr val="0033CC"/>
                </a:solidFill>
              </a:rPr>
              <a:t> Talk by A. Tichai] </a:t>
            </a:r>
            <a:endParaRPr lang="fr-FR" sz="2000" baseline="30000" dirty="0">
              <a:solidFill>
                <a:srgbClr val="0033CC"/>
              </a:solidFill>
            </a:endParaRPr>
          </a:p>
        </p:txBody>
      </p:sp>
      <p:sp>
        <p:nvSpPr>
          <p:cNvPr id="131" name="Rectangle à coins arrondis 130"/>
          <p:cNvSpPr/>
          <p:nvPr/>
        </p:nvSpPr>
        <p:spPr>
          <a:xfrm>
            <a:off x="3110066" y="8111486"/>
            <a:ext cx="402612" cy="60890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2" name="Rectangle à coins arrondis 131"/>
          <p:cNvSpPr/>
          <p:nvPr/>
        </p:nvSpPr>
        <p:spPr>
          <a:xfrm>
            <a:off x="2318349" y="8120420"/>
            <a:ext cx="629568" cy="59996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7" name="Rectangle"/>
          <p:cNvSpPr/>
          <p:nvPr/>
        </p:nvSpPr>
        <p:spPr>
          <a:xfrm>
            <a:off x="444500" y="1772125"/>
            <a:ext cx="12276694" cy="737267"/>
          </a:xfrm>
          <a:prstGeom prst="rect">
            <a:avLst/>
          </a:prstGeom>
          <a:solidFill>
            <a:srgbClr val="007E00">
              <a:alpha val="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754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5" grpId="0" animBg="1"/>
      <p:bldP spid="89" grpId="0" animBg="1"/>
      <p:bldP spid="90" grpId="0" animBg="1"/>
      <p:bldP spid="101" grpId="0" animBg="1"/>
      <p:bldP spid="121" grpId="0" animBg="1"/>
      <p:bldP spid="122" grpId="0" animBg="1"/>
      <p:bldP spid="123" grpId="0" animBg="1"/>
      <p:bldP spid="17" grpId="0" animBg="1"/>
      <p:bldP spid="124" grpId="0" animBg="1"/>
      <p:bldP spid="19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In-medium </a:t>
            </a: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26" name="⦿ Which properties we aim at and which level of accuracy are we seeking?"/>
          <p:cNvSpPr txBox="1"/>
          <p:nvPr/>
        </p:nvSpPr>
        <p:spPr>
          <a:xfrm>
            <a:off x="444500" y="1734823"/>
            <a:ext cx="628384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Matrix </a:t>
            </a:r>
            <a:r>
              <a:rPr lang="fr-FR" dirty="0" err="1" smtClean="0">
                <a:solidFill>
                  <a:schemeClr val="tx1"/>
                </a:solidFill>
              </a:rPr>
              <a:t>elements</a:t>
            </a:r>
            <a:r>
              <a:rPr lang="fr-FR" dirty="0" smtClean="0">
                <a:solidFill>
                  <a:schemeClr val="tx1"/>
                </a:solidFill>
              </a:rPr>
              <a:t> of </a:t>
            </a:r>
            <a:r>
              <a:rPr lang="fr-FR" dirty="0" err="1" smtClean="0">
                <a:solidFill>
                  <a:schemeClr val="tx1"/>
                </a:solidFill>
              </a:rPr>
              <a:t>nomal-ordered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operators</a:t>
            </a:r>
            <a:endParaRPr lang="fr-FR" baseline="30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06" y="2545339"/>
            <a:ext cx="8621101" cy="4007834"/>
          </a:xfrm>
          <a:prstGeom prst="rect">
            <a:avLst/>
          </a:prstGeom>
        </p:spPr>
      </p:pic>
      <p:sp>
        <p:nvSpPr>
          <p:cNvPr id="28" name="Rectangle à coins arrondis 27"/>
          <p:cNvSpPr/>
          <p:nvPr/>
        </p:nvSpPr>
        <p:spPr>
          <a:xfrm>
            <a:off x="6387152" y="2545339"/>
            <a:ext cx="2647666" cy="1139559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5131579" y="3684898"/>
            <a:ext cx="2415634" cy="113276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3586423" y="4886779"/>
            <a:ext cx="1872681" cy="99449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⦿ Which properties we aim at and which level of accuracy are we seeking?"/>
          <p:cNvSpPr txBox="1"/>
          <p:nvPr/>
        </p:nvSpPr>
        <p:spPr>
          <a:xfrm>
            <a:off x="191063" y="7072666"/>
            <a:ext cx="1130034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</a:t>
            </a:r>
            <a:r>
              <a:rPr lang="fr-FR" dirty="0" smtClean="0">
                <a:solidFill>
                  <a:srgbClr val="0033CC"/>
                </a:solidFill>
              </a:rPr>
              <a:t>Large part of the original 3N </a:t>
            </a:r>
            <a:r>
              <a:rPr lang="fr-FR" dirty="0" err="1" smtClean="0">
                <a:solidFill>
                  <a:srgbClr val="0033CC"/>
                </a:solidFill>
              </a:rPr>
              <a:t>transfered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into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i="1" dirty="0" smtClean="0">
                <a:solidFill>
                  <a:srgbClr val="0033CC"/>
                </a:solidFill>
              </a:rPr>
              <a:t>effective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lower-rank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tensors</a:t>
            </a:r>
            <a:r>
              <a:rPr lang="fr-FR" dirty="0" smtClean="0">
                <a:solidFill>
                  <a:srgbClr val="0033CC"/>
                </a:solidFill>
              </a:rPr>
              <a:t>/NO </a:t>
            </a:r>
            <a:r>
              <a:rPr lang="fr-FR" dirty="0" err="1" smtClean="0">
                <a:solidFill>
                  <a:srgbClr val="0033CC"/>
                </a:solidFill>
              </a:rPr>
              <a:t>operators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32" name="⦿ Which properties we aim at and which level of accuracy are we seeking?"/>
          <p:cNvSpPr txBox="1"/>
          <p:nvPr/>
        </p:nvSpPr>
        <p:spPr>
          <a:xfrm>
            <a:off x="196418" y="7787646"/>
            <a:ext cx="94715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Neglect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residual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NO 3N </a:t>
            </a:r>
            <a:r>
              <a:rPr lang="fr-FR" dirty="0" err="1" smtClean="0">
                <a:solidFill>
                  <a:srgbClr val="FF0000"/>
                </a:solidFill>
              </a:rPr>
              <a:t>operator</a:t>
            </a:r>
            <a:r>
              <a:rPr lang="fr-FR" dirty="0" smtClean="0">
                <a:solidFill>
                  <a:srgbClr val="FF0000"/>
                </a:solidFill>
              </a:rPr>
              <a:t> = NO2B </a:t>
            </a:r>
            <a:r>
              <a:rPr lang="fr-FR" dirty="0" err="1" smtClean="0">
                <a:solidFill>
                  <a:srgbClr val="FF0000"/>
                </a:solidFill>
              </a:rPr>
              <a:t>approx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33" name="⦿ Which properties we aim at and which level of accuracy are we seeking?"/>
          <p:cNvSpPr txBox="1"/>
          <p:nvPr/>
        </p:nvSpPr>
        <p:spPr>
          <a:xfrm>
            <a:off x="196417" y="8502626"/>
            <a:ext cx="1249448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Many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-body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machinery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with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2N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operators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only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(</a:t>
            </a:r>
            <a:r>
              <a:rPr lang="fr-FR" dirty="0" smtClean="0">
                <a:solidFill>
                  <a:srgbClr val="FF0000"/>
                </a:solidFill>
              </a:rPr>
              <a:t>1-3% </a:t>
            </a:r>
            <a:r>
              <a:rPr lang="fr-FR" dirty="0" err="1" smtClean="0">
                <a:solidFill>
                  <a:srgbClr val="FF0000"/>
                </a:solidFill>
              </a:rPr>
              <a:t>error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benchmarked</a:t>
            </a:r>
            <a:r>
              <a:rPr lang="fr-FR" dirty="0" smtClean="0">
                <a:solidFill>
                  <a:srgbClr val="FF0000"/>
                </a:solidFill>
              </a:rPr>
              <a:t> up </a:t>
            </a:r>
            <a:r>
              <a:rPr lang="fr-FR" baseline="30000" dirty="0" smtClean="0">
                <a:solidFill>
                  <a:srgbClr val="FF0000"/>
                </a:solidFill>
              </a:rPr>
              <a:t>16</a:t>
            </a:r>
            <a:r>
              <a:rPr lang="fr-FR" dirty="0" smtClean="0">
                <a:solidFill>
                  <a:srgbClr val="FF0000"/>
                </a:solidFill>
              </a:rPr>
              <a:t>O via IT-NCSM)</a:t>
            </a:r>
          </a:p>
        </p:txBody>
      </p:sp>
      <p:sp>
        <p:nvSpPr>
          <p:cNvPr id="34" name="[Entem &amp; Machleidt 2003, Navrátil 2007, Roth et al. 2012]"/>
          <p:cNvSpPr txBox="1"/>
          <p:nvPr/>
        </p:nvSpPr>
        <p:spPr>
          <a:xfrm>
            <a:off x="9618458" y="8948259"/>
            <a:ext cx="25904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[Roth </a:t>
            </a:r>
            <a:r>
              <a:rPr lang="en-US" sz="1800" i="1" dirty="0">
                <a:solidFill>
                  <a:srgbClr val="FF0000"/>
                </a:solidFill>
              </a:rPr>
              <a:t>et al.</a:t>
            </a:r>
            <a:r>
              <a:rPr lang="en-US" sz="1800" dirty="0">
                <a:solidFill>
                  <a:srgbClr val="FF0000"/>
                </a:solidFill>
              </a:rPr>
              <a:t>, PRL </a:t>
            </a:r>
            <a:r>
              <a:rPr lang="en-US" sz="1800" dirty="0" smtClean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2012</a:t>
            </a:r>
            <a:r>
              <a:rPr lang="en-US" sz="1800" dirty="0" smtClean="0">
                <a:solidFill>
                  <a:srgbClr val="FF0000"/>
                </a:solidFill>
              </a:rPr>
              <a:t>)]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Étoile à 4 branches 34"/>
          <p:cNvSpPr/>
          <p:nvPr/>
        </p:nvSpPr>
        <p:spPr>
          <a:xfrm rot="2741810">
            <a:off x="1903437" y="5647571"/>
            <a:ext cx="1016052" cy="1132206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4032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988" y="9189320"/>
            <a:ext cx="2246823" cy="453308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04" y="9246496"/>
            <a:ext cx="3119828" cy="401009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241" y="2573910"/>
            <a:ext cx="672075" cy="288333"/>
          </a:xfrm>
          <a:prstGeom prst="rect">
            <a:avLst/>
          </a:prstGeom>
        </p:spPr>
      </p:pic>
      <p:sp>
        <p:nvSpPr>
          <p:cNvPr id="52" name="Étoile à 4 branches 51"/>
          <p:cNvSpPr/>
          <p:nvPr/>
        </p:nvSpPr>
        <p:spPr>
          <a:xfrm rot="2741810">
            <a:off x="12264338" y="2295789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In-medium </a:t>
            </a: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" name="⦿  Is the chiral expansion converging quickly enough?"/>
          <p:cNvSpPr txBox="1"/>
          <p:nvPr/>
        </p:nvSpPr>
        <p:spPr>
          <a:xfrm>
            <a:off x="158911" y="1580171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/>
              <a:t>2</a:t>
            </a:r>
            <a:r>
              <a:rPr lang="fr-FR" b="1" dirty="0" smtClean="0"/>
              <a:t>. Flow </a:t>
            </a:r>
            <a:r>
              <a:rPr lang="fr-FR" b="1" dirty="0" err="1" smtClean="0"/>
              <a:t>equation</a:t>
            </a:r>
            <a:r>
              <a:rPr lang="fr-FR" b="1" dirty="0" smtClean="0"/>
              <a:t> for normal-</a:t>
            </a:r>
            <a:r>
              <a:rPr lang="fr-FR" b="1" dirty="0" err="1" smtClean="0"/>
              <a:t>ordered</a:t>
            </a:r>
            <a:r>
              <a:rPr lang="fr-FR" b="1" dirty="0" smtClean="0"/>
              <a:t> </a:t>
            </a:r>
            <a:r>
              <a:rPr lang="fr-FR" b="1" dirty="0" err="1" smtClean="0"/>
              <a:t>form</a:t>
            </a:r>
            <a:r>
              <a:rPr lang="fr-FR" b="1" dirty="0" smtClean="0"/>
              <a:t> of H(s)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092" y="3232050"/>
            <a:ext cx="2626893" cy="742118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 rot="5400000">
            <a:off x="3185160" y="3873509"/>
            <a:ext cx="352498" cy="902266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50" y="4677480"/>
            <a:ext cx="6512176" cy="117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424" y="2306728"/>
            <a:ext cx="4055625" cy="5017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4820767" y="4647202"/>
            <a:ext cx="2006559" cy="655443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1" name="⦿ Which properties we aim at and which level of accuracy are we seeking?"/>
          <p:cNvSpPr txBox="1"/>
          <p:nvPr/>
        </p:nvSpPr>
        <p:spPr>
          <a:xfrm>
            <a:off x="5638235" y="5443012"/>
            <a:ext cx="288173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Induced</a:t>
            </a:r>
            <a:r>
              <a:rPr lang="fr-FR" dirty="0" smtClean="0">
                <a:solidFill>
                  <a:schemeClr val="tx1"/>
                </a:solidFill>
              </a:rPr>
              <a:t> k-body </a:t>
            </a:r>
            <a:r>
              <a:rPr lang="fr-FR" dirty="0" err="1" smtClean="0">
                <a:solidFill>
                  <a:schemeClr val="tx1"/>
                </a:solidFill>
              </a:rPr>
              <a:t>terms</a:t>
            </a:r>
            <a:endParaRPr lang="fr-FR" baseline="30000" dirty="0">
              <a:solidFill>
                <a:schemeClr val="tx1"/>
              </a:solidFill>
            </a:endParaRPr>
          </a:p>
        </p:txBody>
      </p:sp>
      <p:sp>
        <p:nvSpPr>
          <p:cNvPr id="22" name="⦿ Which properties we aim at and which level of accuracy are we seeking?"/>
          <p:cNvSpPr txBox="1"/>
          <p:nvPr/>
        </p:nvSpPr>
        <p:spPr>
          <a:xfrm>
            <a:off x="158910" y="6195272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err="1" smtClean="0">
                <a:solidFill>
                  <a:srgbClr val="FF0000"/>
                </a:solidFill>
              </a:rPr>
              <a:t>Neglect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flowing</a:t>
            </a:r>
            <a:r>
              <a:rPr lang="fr-FR" dirty="0" smtClean="0">
                <a:solidFill>
                  <a:srgbClr val="FF0000"/>
                </a:solidFill>
              </a:rPr>
              <a:t> k-body </a:t>
            </a:r>
            <a:r>
              <a:rPr lang="fr-FR" dirty="0" err="1" smtClean="0">
                <a:solidFill>
                  <a:srgbClr val="FF0000"/>
                </a:solidFill>
              </a:rPr>
              <a:t>operators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n ≤ k ≤ A = IMSRG(n) </a:t>
            </a:r>
            <a:r>
              <a:rPr lang="fr-FR" dirty="0" err="1" smtClean="0">
                <a:solidFill>
                  <a:srgbClr val="FF0000"/>
                </a:solidFill>
              </a:rPr>
              <a:t>approx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FF0000"/>
                </a:solidFill>
              </a:rPr>
              <a:t>violates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unitarity</a:t>
            </a:r>
            <a:r>
              <a:rPr lang="fr-FR" dirty="0" smtClean="0">
                <a:solidFill>
                  <a:srgbClr val="FF0000"/>
                </a:solidFill>
              </a:rPr>
              <a:t> (</a:t>
            </a:r>
            <a:r>
              <a:rPr lang="fr-FR" dirty="0" err="1" smtClean="0">
                <a:solidFill>
                  <a:srgbClr val="FF0000"/>
                </a:solidFill>
              </a:rPr>
              <a:t>small</a:t>
            </a:r>
            <a:r>
              <a:rPr lang="fr-FR" dirty="0" smtClean="0">
                <a:solidFill>
                  <a:srgbClr val="FF0000"/>
                </a:solidFill>
              </a:rPr>
              <a:t>?)  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23" name="Étoile à 4 branches 22"/>
          <p:cNvSpPr/>
          <p:nvPr/>
        </p:nvSpPr>
        <p:spPr>
          <a:xfrm rot="2741810">
            <a:off x="5414235" y="4439354"/>
            <a:ext cx="1016052" cy="1132206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" name="Étoile à 4 branches 23"/>
          <p:cNvSpPr/>
          <p:nvPr/>
        </p:nvSpPr>
        <p:spPr>
          <a:xfrm rot="2741810">
            <a:off x="4202732" y="5076261"/>
            <a:ext cx="1016052" cy="1132206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⦿ Which properties we aim at and which level of accuracy are we seeking?"/>
          <p:cNvSpPr txBox="1"/>
          <p:nvPr/>
        </p:nvSpPr>
        <p:spPr>
          <a:xfrm>
            <a:off x="158911" y="6704424"/>
            <a:ext cx="94715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</a:t>
            </a:r>
            <a:r>
              <a:rPr lang="fr-FR" dirty="0" smtClean="0">
                <a:solidFill>
                  <a:srgbClr val="FF0000"/>
                </a:solidFill>
              </a:rPr>
              <a:t>IMSRG(2) </a:t>
            </a:r>
            <a:r>
              <a:rPr lang="fr-FR" dirty="0" err="1" smtClean="0">
                <a:solidFill>
                  <a:srgbClr val="FF0000"/>
                </a:solidFill>
              </a:rPr>
              <a:t>workhorse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current</a:t>
            </a:r>
            <a:r>
              <a:rPr lang="fr-FR" dirty="0" smtClean="0">
                <a:solidFill>
                  <a:srgbClr val="FF0000"/>
                </a:solidFill>
              </a:rPr>
              <a:t> ab </a:t>
            </a:r>
            <a:r>
              <a:rPr lang="fr-FR" dirty="0" err="1" smtClean="0">
                <a:solidFill>
                  <a:srgbClr val="FF0000"/>
                </a:solidFill>
              </a:rPr>
              <a:t>initio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calculations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275903" y="4818519"/>
            <a:ext cx="13648" cy="9292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⦿ Which properties we aim at and which level of accuracy are we seeking?"/>
          <p:cNvSpPr txBox="1"/>
          <p:nvPr/>
        </p:nvSpPr>
        <p:spPr>
          <a:xfrm>
            <a:off x="79271" y="2337005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Initial condition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5095" y="2001664"/>
            <a:ext cx="3706067" cy="3918419"/>
          </a:xfrm>
          <a:prstGeom prst="rect">
            <a:avLst/>
          </a:prstGeom>
        </p:spPr>
      </p:pic>
      <p:sp>
        <p:nvSpPr>
          <p:cNvPr id="38" name="⦿ Which properties we aim at and which level of accuracy are we seeking?"/>
          <p:cNvSpPr txBox="1"/>
          <p:nvPr/>
        </p:nvSpPr>
        <p:spPr>
          <a:xfrm>
            <a:off x="90579" y="3348143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Flow </a:t>
            </a:r>
            <a:r>
              <a:rPr lang="fr-FR" dirty="0" err="1" smtClean="0">
                <a:solidFill>
                  <a:schemeClr val="tx1"/>
                </a:solidFill>
              </a:rPr>
              <a:t>equation</a:t>
            </a:r>
            <a:endParaRPr lang="fr-FR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1354951" y="2378115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68770" y="4669558"/>
            <a:ext cx="777922" cy="744156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Rectangle à coins arrondis 39"/>
          <p:cNvSpPr/>
          <p:nvPr/>
        </p:nvSpPr>
        <p:spPr>
          <a:xfrm>
            <a:off x="3334324" y="3393057"/>
            <a:ext cx="1481662" cy="454890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1" name="Flèche courbée vers la gauche 40"/>
          <p:cNvSpPr/>
          <p:nvPr/>
        </p:nvSpPr>
        <p:spPr>
          <a:xfrm rot="18974335">
            <a:off x="5324479" y="3298577"/>
            <a:ext cx="496798" cy="1345688"/>
          </a:xfrm>
          <a:prstGeom prst="curvedLef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⦿ Which properties we aim at and which level of accuracy are we seeking?"/>
          <p:cNvSpPr txBox="1"/>
          <p:nvPr/>
        </p:nvSpPr>
        <p:spPr>
          <a:xfrm>
            <a:off x="3498643" y="2928734"/>
            <a:ext cx="3139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</a:rPr>
              <a:t>n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3" name="⦿ Which properties we aim at and which level of accuracy are we seeking?"/>
          <p:cNvSpPr txBox="1"/>
          <p:nvPr/>
        </p:nvSpPr>
        <p:spPr>
          <a:xfrm>
            <a:off x="4193991" y="2936772"/>
            <a:ext cx="3139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solidFill>
                  <a:schemeClr val="tx1"/>
                </a:solidFill>
              </a:rPr>
              <a:t>m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4" name="⦿ Which properties we aim at and which level of accuracy are we seeking?"/>
          <p:cNvSpPr txBox="1"/>
          <p:nvPr/>
        </p:nvSpPr>
        <p:spPr>
          <a:xfrm>
            <a:off x="6864792" y="4689615"/>
            <a:ext cx="17611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>
                <a:solidFill>
                  <a:schemeClr val="tx1"/>
                </a:solidFill>
              </a:rPr>
              <a:t>u</a:t>
            </a:r>
            <a:r>
              <a:rPr lang="fr-FR" b="1" dirty="0" smtClean="0">
                <a:solidFill>
                  <a:schemeClr val="tx1"/>
                </a:solidFill>
              </a:rPr>
              <a:t>p to n+m-1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  <p:sp>
        <p:nvSpPr>
          <p:cNvPr id="45" name="Étoile à 4 branches 44"/>
          <p:cNvSpPr/>
          <p:nvPr/>
        </p:nvSpPr>
        <p:spPr>
          <a:xfrm rot="2741810">
            <a:off x="11353066" y="2345675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⦿ Which properties we aim at and which level of accuracy are we seeking?"/>
          <p:cNvSpPr txBox="1"/>
          <p:nvPr/>
        </p:nvSpPr>
        <p:spPr>
          <a:xfrm>
            <a:off x="90579" y="7344865"/>
            <a:ext cx="392186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Pursued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decoupling</a:t>
            </a:r>
            <a:endParaRPr lang="fr-FR" baseline="30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5" y="8052727"/>
            <a:ext cx="5787860" cy="1144655"/>
          </a:xfrm>
          <a:prstGeom prst="rect">
            <a:avLst/>
          </a:prstGeom>
        </p:spPr>
      </p:pic>
      <p:sp>
        <p:nvSpPr>
          <p:cNvPr id="53" name="Étoile à 4 branches 52"/>
          <p:cNvSpPr/>
          <p:nvPr/>
        </p:nvSpPr>
        <p:spPr>
          <a:xfrm rot="2741810">
            <a:off x="9095873" y="4614763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5" name="Étoile à 4 branches 54"/>
          <p:cNvSpPr/>
          <p:nvPr/>
        </p:nvSpPr>
        <p:spPr>
          <a:xfrm rot="2741810">
            <a:off x="10621689" y="2334557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Étoile à 4 branches 56"/>
          <p:cNvSpPr/>
          <p:nvPr/>
        </p:nvSpPr>
        <p:spPr>
          <a:xfrm rot="2741810">
            <a:off x="9833021" y="2337082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8" name="Étoile à 4 branches 57"/>
          <p:cNvSpPr/>
          <p:nvPr/>
        </p:nvSpPr>
        <p:spPr>
          <a:xfrm rot="2741810">
            <a:off x="9064168" y="311635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9" name="Étoile à 4 branches 58"/>
          <p:cNvSpPr/>
          <p:nvPr/>
        </p:nvSpPr>
        <p:spPr>
          <a:xfrm rot="2741810">
            <a:off x="9081472" y="3881101"/>
            <a:ext cx="729482" cy="831273"/>
          </a:xfrm>
          <a:prstGeom prst="star4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0340" y="5587761"/>
            <a:ext cx="1605759" cy="3469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6766" y="2255052"/>
            <a:ext cx="834300" cy="3171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9377" y="3113388"/>
            <a:ext cx="996525" cy="2422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4062" y="2682105"/>
            <a:ext cx="787950" cy="29410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1111" y="7920064"/>
            <a:ext cx="7090047" cy="850119"/>
          </a:xfrm>
          <a:prstGeom prst="rect">
            <a:avLst/>
          </a:prstGeom>
        </p:spPr>
      </p:pic>
      <p:sp>
        <p:nvSpPr>
          <p:cNvPr id="64" name="Rectangle à coins arrondis 63"/>
          <p:cNvSpPr/>
          <p:nvPr/>
        </p:nvSpPr>
        <p:spPr>
          <a:xfrm>
            <a:off x="3985678" y="8278730"/>
            <a:ext cx="327013" cy="22744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4561702" y="8871628"/>
            <a:ext cx="473122" cy="318059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⦿ Which properties we aim at and which level of accuracy are we seeking?"/>
          <p:cNvSpPr txBox="1"/>
          <p:nvPr/>
        </p:nvSpPr>
        <p:spPr>
          <a:xfrm>
            <a:off x="5930820" y="7333178"/>
            <a:ext cx="678895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Associated « </a:t>
            </a:r>
            <a:r>
              <a:rPr lang="fr-FR" dirty="0">
                <a:solidFill>
                  <a:schemeClr val="tx1"/>
                </a:solidFill>
              </a:rPr>
              <a:t>o</a:t>
            </a:r>
            <a:r>
              <a:rPr lang="fr-FR" dirty="0" smtClean="0">
                <a:solidFill>
                  <a:schemeClr val="tx1"/>
                </a:solidFill>
              </a:rPr>
              <a:t>ff-diagonal » </a:t>
            </a:r>
            <a:r>
              <a:rPr lang="fr-FR" dirty="0" err="1" smtClean="0">
                <a:solidFill>
                  <a:schemeClr val="tx1"/>
                </a:solidFill>
              </a:rPr>
              <a:t>Hamiltonian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defining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  <a:latin typeface="Symbol" panose="05050102010706020507" pitchFamily="18" charset="2"/>
              </a:rPr>
              <a:t>h</a:t>
            </a:r>
            <a:r>
              <a:rPr lang="fr-FR" dirty="0" smtClean="0">
                <a:solidFill>
                  <a:schemeClr val="tx1"/>
                </a:solidFill>
              </a:rPr>
              <a:t>(s) </a:t>
            </a:r>
            <a:endParaRPr lang="fr-FR" baseline="30000" dirty="0"/>
          </a:p>
        </p:txBody>
      </p:sp>
      <p:sp>
        <p:nvSpPr>
          <p:cNvPr id="67" name="⦿ Which properties we aim at and which level of accuracy are we seeking?"/>
          <p:cNvSpPr txBox="1"/>
          <p:nvPr/>
        </p:nvSpPr>
        <p:spPr>
          <a:xfrm>
            <a:off x="2451947" y="9268627"/>
            <a:ext cx="335362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ph&amp;pphh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matrix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elements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68" name="Flèche droite 67"/>
          <p:cNvSpPr/>
          <p:nvPr/>
        </p:nvSpPr>
        <p:spPr>
          <a:xfrm rot="5400000">
            <a:off x="8368092" y="8380403"/>
            <a:ext cx="286439" cy="948044"/>
          </a:xfrm>
          <a:prstGeom prst="righ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9" name="Rectangle à coins arrondis 68"/>
          <p:cNvSpPr/>
          <p:nvPr/>
        </p:nvSpPr>
        <p:spPr>
          <a:xfrm>
            <a:off x="6118025" y="9216983"/>
            <a:ext cx="3082539" cy="43052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1" name="⦿ Which properties we aim at and which level of accuracy are we seeking?"/>
          <p:cNvSpPr txBox="1"/>
          <p:nvPr/>
        </p:nvSpPr>
        <p:spPr>
          <a:xfrm>
            <a:off x="9546948" y="9199663"/>
            <a:ext cx="64747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with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74" name="Rectangle à coins arrondis 73"/>
          <p:cNvSpPr/>
          <p:nvPr/>
        </p:nvSpPr>
        <p:spPr>
          <a:xfrm>
            <a:off x="10226720" y="9126345"/>
            <a:ext cx="2306284" cy="56146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5" name="⦿ Which properties we aim at and which level of accuracy are we seeking?"/>
          <p:cNvSpPr txBox="1"/>
          <p:nvPr/>
        </p:nvSpPr>
        <p:spPr>
          <a:xfrm>
            <a:off x="6987461" y="1471982"/>
            <a:ext cx="6144339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Basis of </a:t>
            </a:r>
            <a:r>
              <a:rPr lang="fr-FR" sz="2000" dirty="0" smtClean="0">
                <a:solidFill>
                  <a:schemeClr val="tx1"/>
                </a:solidFill>
                <a:latin typeface="Blackadder ITC" panose="04020505051007020D02" pitchFamily="82" charset="0"/>
                <a:sym typeface="Wingdings" panose="05000000000000000000" pitchFamily="2" charset="2"/>
              </a:rPr>
              <a:t>H</a:t>
            </a:r>
            <a:r>
              <a:rPr lang="fr-FR" sz="20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elementary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fr-FR" sz="20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npnh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) excitations of | </a:t>
            </a:r>
            <a:r>
              <a:rPr lang="fr-FR" sz="2000" dirty="0" smtClean="0">
                <a:solidFill>
                  <a:schemeClr val="tx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fr-FR" sz="2000" baseline="-25000" dirty="0" smtClean="0">
                <a:solidFill>
                  <a:schemeClr val="tx1"/>
                </a:solidFill>
                <a:sym typeface="Wingdings" panose="05000000000000000000" pitchFamily="2" charset="2"/>
              </a:rPr>
              <a:t>0</a:t>
            </a: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&gt;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065064" y="2378448"/>
            <a:ext cx="777922" cy="744156"/>
          </a:xfrm>
          <a:prstGeom prst="rect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0315" y="5623905"/>
            <a:ext cx="417150" cy="605500"/>
          </a:xfrm>
          <a:prstGeom prst="rect">
            <a:avLst/>
          </a:prstGeom>
        </p:spPr>
      </p:pic>
      <p:sp>
        <p:nvSpPr>
          <p:cNvPr id="54" name="Étoile à 4 branches 53"/>
          <p:cNvSpPr/>
          <p:nvPr/>
        </p:nvSpPr>
        <p:spPr>
          <a:xfrm rot="2741810">
            <a:off x="9088887" y="5460923"/>
            <a:ext cx="729482" cy="831273"/>
          </a:xfrm>
          <a:prstGeom prst="star4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Flèche courbée vers la gauche 78"/>
          <p:cNvSpPr/>
          <p:nvPr/>
        </p:nvSpPr>
        <p:spPr>
          <a:xfrm rot="20168713" flipV="1">
            <a:off x="10981966" y="2000733"/>
            <a:ext cx="1067868" cy="7370920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3" name="⦿ Which properties we aim at and which level of accuracy are we seeking?"/>
          <p:cNvSpPr txBox="1"/>
          <p:nvPr/>
        </p:nvSpPr>
        <p:spPr>
          <a:xfrm>
            <a:off x="5878984" y="3544310"/>
            <a:ext cx="148252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>
                <a:solidFill>
                  <a:schemeClr val="tx1"/>
                </a:solidFill>
              </a:rPr>
              <a:t>e</a:t>
            </a:r>
            <a:r>
              <a:rPr lang="fr-FR" b="1" dirty="0" err="1" smtClean="0">
                <a:solidFill>
                  <a:schemeClr val="tx1"/>
                </a:solidFill>
              </a:rPr>
              <a:t>ach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step</a:t>
            </a:r>
            <a:endParaRPr lang="fr-FR" b="1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78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 animBg="1"/>
      <p:bldP spid="5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37" grpId="0" animBg="1"/>
      <p:bldP spid="38" grpId="0" animBg="1"/>
      <p:bldP spid="1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3" grpId="0" animBg="1"/>
      <p:bldP spid="55" grpId="0" animBg="1"/>
      <p:bldP spid="57" grpId="0" animBg="1"/>
      <p:bldP spid="58" grpId="0" animBg="1"/>
      <p:bldP spid="5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4" grpId="0" animBg="1"/>
      <p:bldP spid="75" grpId="0" animBg="1"/>
      <p:bldP spid="76" grpId="0" animBg="1"/>
      <p:bldP spid="54" grpId="0" animBg="1"/>
      <p:bldP spid="79" grpId="0" animBg="1"/>
      <p:bldP spid="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In-medium </a:t>
            </a: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" name="⦿  Is the chiral expansion converging quickly enough?"/>
          <p:cNvSpPr txBox="1"/>
          <p:nvPr/>
        </p:nvSpPr>
        <p:spPr>
          <a:xfrm>
            <a:off x="158911" y="1580171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/>
              <a:t>2</a:t>
            </a:r>
            <a:r>
              <a:rPr lang="fr-FR" b="1" dirty="0" smtClean="0"/>
              <a:t>. </a:t>
            </a:r>
            <a:r>
              <a:rPr lang="fr-FR" b="1" dirty="0" err="1" smtClean="0"/>
              <a:t>Agebraic</a:t>
            </a:r>
            <a:r>
              <a:rPr lang="fr-FR" b="1" dirty="0" smtClean="0"/>
              <a:t> </a:t>
            </a:r>
            <a:r>
              <a:rPr lang="fr-FR" b="1" dirty="0" err="1" smtClean="0"/>
              <a:t>form</a:t>
            </a:r>
            <a:r>
              <a:rPr lang="fr-FR" b="1" dirty="0" smtClean="0"/>
              <a:t> of the </a:t>
            </a:r>
            <a:r>
              <a:rPr lang="fr-FR" b="1" dirty="0" err="1" smtClean="0"/>
              <a:t>coupled</a:t>
            </a:r>
            <a:r>
              <a:rPr lang="fr-FR" b="1" dirty="0" smtClean="0"/>
              <a:t> flow </a:t>
            </a:r>
            <a:r>
              <a:rPr lang="fr-FR" b="1" dirty="0" err="1" smtClean="0"/>
              <a:t>equations</a:t>
            </a:r>
            <a:r>
              <a:rPr lang="fr-FR" b="1" dirty="0" smtClean="0"/>
              <a:t> in the IMSRG(2) approximation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8" y="2433658"/>
            <a:ext cx="10749083" cy="7311624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7117754" y="1981068"/>
            <a:ext cx="7226044" cy="441146"/>
            <a:chOff x="7636368" y="2042742"/>
            <a:chExt cx="7226044" cy="441146"/>
          </a:xfrm>
        </p:grpSpPr>
        <p:sp>
          <p:nvSpPr>
            <p:cNvPr id="19" name="⦿ Which properties we aim at and which level of accuracy are we seeking?"/>
            <p:cNvSpPr txBox="1"/>
            <p:nvPr/>
          </p:nvSpPr>
          <p:spPr>
            <a:xfrm>
              <a:off x="7636368" y="2042742"/>
              <a:ext cx="7226044" cy="441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dirty="0" err="1" smtClean="0">
                  <a:solidFill>
                    <a:srgbClr val="0033CC"/>
                  </a:solidFill>
                  <a:sym typeface="Wingdings" panose="05000000000000000000" pitchFamily="2" charset="2"/>
                </a:rPr>
                <a:t>Evaluate</a:t>
              </a:r>
              <a:r>
                <a:rPr lang="fr-FR" dirty="0" smtClean="0">
                  <a:solidFill>
                    <a:srgbClr val="0033CC"/>
                  </a:solidFill>
                  <a:sym typeface="Wingdings" panose="05000000000000000000" pitchFamily="2" charset="2"/>
                </a:rPr>
                <a:t>                      </a:t>
              </a:r>
              <a:r>
                <a:rPr lang="fr-FR" dirty="0" err="1" smtClean="0">
                  <a:solidFill>
                    <a:srgbClr val="0033CC"/>
                  </a:solidFill>
                  <a:sym typeface="Wingdings" panose="05000000000000000000" pitchFamily="2" charset="2"/>
                </a:rPr>
                <a:t>through</a:t>
              </a:r>
              <a:r>
                <a:rPr lang="fr-FR" dirty="0" smtClean="0">
                  <a:solidFill>
                    <a:srgbClr val="0033CC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 smtClean="0">
                  <a:solidFill>
                    <a:srgbClr val="0033CC"/>
                  </a:solidFill>
                  <a:sym typeface="Wingdings" panose="05000000000000000000" pitchFamily="2" charset="2"/>
                </a:rPr>
                <a:t>Wick’s</a:t>
              </a:r>
              <a:r>
                <a:rPr lang="fr-FR" dirty="0" smtClean="0">
                  <a:solidFill>
                    <a:srgbClr val="0033CC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 smtClean="0">
                  <a:solidFill>
                    <a:srgbClr val="0033CC"/>
                  </a:solidFill>
                  <a:sym typeface="Wingdings" panose="05000000000000000000" pitchFamily="2" charset="2"/>
                </a:rPr>
                <a:t>theorem</a:t>
              </a:r>
              <a:endParaRPr lang="fr-FR" baseline="30000" dirty="0">
                <a:solidFill>
                  <a:srgbClr val="0033CC"/>
                </a:solidFill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9143" y="2109055"/>
              <a:ext cx="1691775" cy="374833"/>
            </a:xfrm>
            <a:prstGeom prst="rect">
              <a:avLst/>
            </a:prstGeom>
          </p:spPr>
        </p:pic>
      </p:grpSp>
      <p:sp>
        <p:nvSpPr>
          <p:cNvPr id="25" name="Flèche courbée vers la gauche 24"/>
          <p:cNvSpPr/>
          <p:nvPr/>
        </p:nvSpPr>
        <p:spPr>
          <a:xfrm rot="2472046">
            <a:off x="10045386" y="2378189"/>
            <a:ext cx="697447" cy="2709301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⦿ Which properties we aim at and which level of accuracy are we seeking?"/>
          <p:cNvSpPr txBox="1"/>
          <p:nvPr/>
        </p:nvSpPr>
        <p:spPr>
          <a:xfrm>
            <a:off x="9370986" y="3245975"/>
            <a:ext cx="3353628" cy="7797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Size extensive</a:t>
            </a:r>
          </a:p>
          <a:p>
            <a:r>
              <a:rPr lang="fr-FR" dirty="0" err="1" smtClean="0">
                <a:solidFill>
                  <a:srgbClr val="0033CC"/>
                </a:solidFill>
              </a:rPr>
              <a:t>Connected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diagrams</a:t>
            </a:r>
            <a:r>
              <a:rPr lang="fr-FR" dirty="0" smtClean="0">
                <a:solidFill>
                  <a:srgbClr val="0033CC"/>
                </a:solidFill>
              </a:rPr>
              <a:t> </a:t>
            </a:r>
            <a:r>
              <a:rPr lang="fr-FR" dirty="0" err="1" smtClean="0">
                <a:solidFill>
                  <a:srgbClr val="0033CC"/>
                </a:solidFill>
              </a:rPr>
              <a:t>only</a:t>
            </a:r>
            <a:endParaRPr lang="fr-FR" dirty="0" smtClean="0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787854" y="7588155"/>
            <a:ext cx="5691117" cy="107817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787853" y="8666328"/>
            <a:ext cx="5691117" cy="1078173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⦿ Which properties we aim at and which level of accuracy are we seeking?"/>
          <p:cNvSpPr txBox="1"/>
          <p:nvPr/>
        </p:nvSpPr>
        <p:spPr>
          <a:xfrm>
            <a:off x="7562605" y="7900288"/>
            <a:ext cx="1977177" cy="4539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>
                <a:solidFill>
                  <a:srgbClr val="0033CC"/>
                </a:solidFill>
                <a:sym typeface="Wingdings" panose="05000000000000000000" pitchFamily="2" charset="2"/>
              </a:rPr>
              <a:t>p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p-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hh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ladders</a:t>
            </a:r>
            <a:endParaRPr lang="fr-FR" dirty="0" smtClean="0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  <p:sp>
        <p:nvSpPr>
          <p:cNvPr id="31" name="⦿ Which properties we aim at and which level of accuracy are we seeking?"/>
          <p:cNvSpPr txBox="1"/>
          <p:nvPr/>
        </p:nvSpPr>
        <p:spPr>
          <a:xfrm>
            <a:off x="7584549" y="8850081"/>
            <a:ext cx="1977177" cy="4539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p-h rings</a:t>
            </a:r>
          </a:p>
        </p:txBody>
      </p:sp>
      <p:sp>
        <p:nvSpPr>
          <p:cNvPr id="10" name="Accolade ouvrante 9"/>
          <p:cNvSpPr/>
          <p:nvPr/>
        </p:nvSpPr>
        <p:spPr>
          <a:xfrm flipH="1">
            <a:off x="9261801" y="7766744"/>
            <a:ext cx="378207" cy="1537244"/>
          </a:xfrm>
          <a:prstGeom prst="leftBrac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⦿ Which properties we aim at and which level of accuracy are we seeking?"/>
          <p:cNvSpPr txBox="1"/>
          <p:nvPr/>
        </p:nvSpPr>
        <p:spPr>
          <a:xfrm>
            <a:off x="9723909" y="8314793"/>
            <a:ext cx="3397858" cy="44114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+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interferences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as s  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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3" name="⦿ Which properties we aim at and which level of accuracy are we seeking?"/>
          <p:cNvSpPr txBox="1"/>
          <p:nvPr/>
        </p:nvSpPr>
        <p:spPr>
          <a:xfrm>
            <a:off x="9834434" y="9083414"/>
            <a:ext cx="3009540" cy="44114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Scale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as N</a:t>
            </a:r>
            <a:r>
              <a:rPr lang="fr-FR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6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FF0000"/>
                </a:solidFill>
                <a:sym typeface="Symbol" panose="05050102010706020507" pitchFamily="18" charset="2"/>
              </a:rPr>
              <a:t>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CCSD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9737101" y="9083414"/>
            <a:ext cx="2987514" cy="48325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89498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 animBg="1"/>
      <p:bldP spid="29" grpId="0" animBg="1"/>
      <p:bldP spid="30" grpId="0" animBg="1"/>
      <p:bldP spid="31" grpId="0" animBg="1"/>
      <p:bldP spid="10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54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185713" y="4666972"/>
            <a:ext cx="6959761" cy="638091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In-medium </a:t>
            </a:r>
            <a:r>
              <a:rPr lang="fr-FR" sz="3600" dirty="0" err="1" smtClean="0">
                <a:solidFill>
                  <a:srgbClr val="0033CC"/>
                </a:solidFill>
              </a:rPr>
              <a:t>similarity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renormalization</a:t>
            </a:r>
            <a:r>
              <a:rPr lang="fr-FR" sz="3600" dirty="0" smtClean="0">
                <a:solidFill>
                  <a:srgbClr val="0033CC"/>
                </a:solidFill>
              </a:rPr>
              <a:t> group </a:t>
            </a:r>
            <a:r>
              <a:rPr lang="fr-FR" sz="3600" dirty="0" err="1" smtClean="0">
                <a:solidFill>
                  <a:srgbClr val="0033CC"/>
                </a:solidFill>
              </a:rPr>
              <a:t>method</a:t>
            </a:r>
            <a:endParaRPr sz="3600" dirty="0">
              <a:solidFill>
                <a:srgbClr val="0033CC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037229" y="1395574"/>
            <a:ext cx="10604311" cy="3062594"/>
            <a:chOff x="1037229" y="1395574"/>
            <a:chExt cx="10604311" cy="306259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229" y="1501089"/>
              <a:ext cx="10604311" cy="295707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7281" y="3458202"/>
              <a:ext cx="1410194" cy="59349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324" y="1395574"/>
              <a:ext cx="2787832" cy="403429"/>
            </a:xfrm>
            <a:prstGeom prst="rect">
              <a:avLst/>
            </a:prstGeom>
          </p:spPr>
        </p:pic>
      </p:grpSp>
      <p:sp>
        <p:nvSpPr>
          <p:cNvPr id="12" name="⦿ Which properties we aim at and which level of accuracy are we seeking?"/>
          <p:cNvSpPr txBox="1"/>
          <p:nvPr/>
        </p:nvSpPr>
        <p:spPr>
          <a:xfrm>
            <a:off x="261126" y="4770687"/>
            <a:ext cx="68843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N</a:t>
            </a:r>
            <a:r>
              <a:rPr lang="fr-FR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3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LO chiral-EFT (no 3N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here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) SRG </a:t>
            </a:r>
            <a:r>
              <a:rPr lang="fr-FR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evolved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l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= 2 fm</a:t>
            </a:r>
            <a:r>
              <a:rPr lang="fr-FR" baseline="30000" dirty="0" smtClean="0">
                <a:solidFill>
                  <a:schemeClr val="tx1"/>
                </a:solidFill>
                <a:sym typeface="Symbol" panose="05050102010706020507" pitchFamily="18" charset="2"/>
              </a:rPr>
              <a:t>-1</a:t>
            </a:r>
            <a:endParaRPr lang="fr-FR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3" name="⦿ Which properties we aim at and which level of accuracy are we seeking?"/>
          <p:cNvSpPr txBox="1"/>
          <p:nvPr/>
        </p:nvSpPr>
        <p:spPr>
          <a:xfrm>
            <a:off x="143034" y="5524959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>
                <a:solidFill>
                  <a:schemeClr val="tx1"/>
                </a:solidFill>
              </a:rPr>
              <a:t>Decoupling</a:t>
            </a:r>
            <a:endParaRPr lang="fr-FR" b="1" baseline="30000" dirty="0"/>
          </a:p>
        </p:txBody>
      </p:sp>
      <p:sp>
        <p:nvSpPr>
          <p:cNvPr id="15" name="⦿ Which properties we aim at and which level of accuracy are we seeking?"/>
          <p:cNvSpPr txBox="1"/>
          <p:nvPr/>
        </p:nvSpPr>
        <p:spPr>
          <a:xfrm>
            <a:off x="133860" y="7152473"/>
            <a:ext cx="24046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>
                <a:solidFill>
                  <a:schemeClr val="tx1"/>
                </a:solidFill>
              </a:rPr>
              <a:t>Convergence</a:t>
            </a:r>
            <a:endParaRPr lang="fr-FR" b="1" baseline="30000" dirty="0"/>
          </a:p>
        </p:txBody>
      </p:sp>
      <p:sp>
        <p:nvSpPr>
          <p:cNvPr id="16" name="⦿ Which properties we aim at and which level of accuracy are we seeking?"/>
          <p:cNvSpPr txBox="1"/>
          <p:nvPr/>
        </p:nvSpPr>
        <p:spPr>
          <a:xfrm>
            <a:off x="415308" y="6049283"/>
            <a:ext cx="513933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err="1" smtClean="0">
                <a:solidFill>
                  <a:schemeClr val="tx1"/>
                </a:solidFill>
              </a:rPr>
              <a:t>Well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under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way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after</a:t>
            </a:r>
            <a:r>
              <a:rPr lang="fr-FR" dirty="0" smtClean="0">
                <a:solidFill>
                  <a:schemeClr val="tx1"/>
                </a:solidFill>
              </a:rPr>
              <a:t> 20 </a:t>
            </a:r>
            <a:r>
              <a:rPr lang="fr-FR" dirty="0" err="1" smtClean="0">
                <a:solidFill>
                  <a:schemeClr val="tx1"/>
                </a:solidFill>
              </a:rPr>
              <a:t>steps</a:t>
            </a:r>
            <a:r>
              <a:rPr lang="fr-FR" dirty="0" smtClean="0">
                <a:solidFill>
                  <a:schemeClr val="tx1"/>
                </a:solidFill>
              </a:rPr>
              <a:t> (s=2.0) </a:t>
            </a:r>
            <a:endParaRPr lang="fr-FR" baseline="30000" dirty="0"/>
          </a:p>
        </p:txBody>
      </p:sp>
      <p:sp>
        <p:nvSpPr>
          <p:cNvPr id="17" name="⦿ Which properties we aim at and which level of accuracy are we seeking?"/>
          <p:cNvSpPr txBox="1"/>
          <p:nvPr/>
        </p:nvSpPr>
        <p:spPr>
          <a:xfrm>
            <a:off x="466211" y="7653036"/>
            <a:ext cx="649294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smtClean="0">
                <a:solidFill>
                  <a:schemeClr val="tx1"/>
                </a:solidFill>
              </a:rPr>
              <a:t>MBPT(2)/CCSD/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fr-FR" dirty="0" smtClean="0">
                <a:solidFill>
                  <a:schemeClr val="tx1"/>
                </a:solidFill>
              </a:rPr>
              <a:t>-CCSD(T) </a:t>
            </a:r>
            <a:r>
              <a:rPr lang="fr-FR" dirty="0" err="1" smtClean="0">
                <a:solidFill>
                  <a:schemeClr val="tx1"/>
                </a:solidFill>
              </a:rPr>
              <a:t>with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evolving</a:t>
            </a:r>
            <a:r>
              <a:rPr lang="fr-FR" dirty="0" smtClean="0">
                <a:solidFill>
                  <a:schemeClr val="tx1"/>
                </a:solidFill>
              </a:rPr>
              <a:t> H(s)</a:t>
            </a:r>
            <a:endParaRPr lang="fr-FR" baseline="30000" dirty="0"/>
          </a:p>
        </p:txBody>
      </p:sp>
      <p:sp>
        <p:nvSpPr>
          <p:cNvPr id="20" name="⦿ Which properties we aim at and which level of accuracy are we seeking?"/>
          <p:cNvSpPr txBox="1"/>
          <p:nvPr/>
        </p:nvSpPr>
        <p:spPr>
          <a:xfrm>
            <a:off x="415308" y="6570763"/>
            <a:ext cx="513933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err="1" smtClean="0">
                <a:solidFill>
                  <a:schemeClr val="tx1"/>
                </a:solidFill>
              </a:rPr>
              <a:t>Numerically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achieved</a:t>
            </a:r>
            <a:r>
              <a:rPr lang="fr-FR" dirty="0" smtClean="0">
                <a:solidFill>
                  <a:schemeClr val="tx1"/>
                </a:solidFill>
              </a:rPr>
              <a:t> at s=18.3 </a:t>
            </a:r>
            <a:endParaRPr lang="fr-FR" baseline="30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474" y="4666858"/>
            <a:ext cx="5883453" cy="3726514"/>
          </a:xfrm>
          <a:prstGeom prst="rect">
            <a:avLst/>
          </a:prstGeom>
        </p:spPr>
      </p:pic>
      <p:sp>
        <p:nvSpPr>
          <p:cNvPr id="22" name="[Entem &amp; Machleidt 2003, Navrátil 2007, Roth et al. 2012]"/>
          <p:cNvSpPr txBox="1"/>
          <p:nvPr/>
        </p:nvSpPr>
        <p:spPr>
          <a:xfrm>
            <a:off x="9776475" y="9430342"/>
            <a:ext cx="3348674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smtClean="0"/>
              <a:t>[</a:t>
            </a:r>
            <a:r>
              <a:rPr lang="en-US" dirty="0" smtClean="0"/>
              <a:t>Hergert </a:t>
            </a:r>
            <a:r>
              <a:rPr lang="en-US" i="1" dirty="0" smtClean="0"/>
              <a:t>et</a:t>
            </a:r>
            <a:r>
              <a:rPr lang="en-US" dirty="0" smtClean="0"/>
              <a:t>. al, Phys. Rep. </a:t>
            </a:r>
            <a:r>
              <a:rPr lang="fr-FR" dirty="0" smtClean="0"/>
              <a:t>2016</a:t>
            </a:r>
            <a:r>
              <a:rPr dirty="0" smtClean="0"/>
              <a:t>]</a:t>
            </a:r>
            <a:endParaRPr dirty="0"/>
          </a:p>
        </p:txBody>
      </p:sp>
      <p:sp>
        <p:nvSpPr>
          <p:cNvPr id="23" name="⦿ Which properties we aim at and which level of accuracy are we seeking?"/>
          <p:cNvSpPr txBox="1"/>
          <p:nvPr/>
        </p:nvSpPr>
        <p:spPr>
          <a:xfrm>
            <a:off x="466211" y="8164652"/>
            <a:ext cx="9590989" cy="44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</a:t>
            </a:r>
            <a:r>
              <a:rPr lang="fr-FR" dirty="0" smtClean="0">
                <a:solidFill>
                  <a:schemeClr val="tx1"/>
                </a:solidFill>
              </a:rPr>
              <a:t>Beyond s=2.0                                                  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 full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decoupling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achieved</a:t>
            </a:r>
            <a:r>
              <a:rPr lang="fr-FR" dirty="0" smtClean="0">
                <a:solidFill>
                  <a:schemeClr val="tx1"/>
                </a:solidFill>
              </a:rPr>
              <a:t>  </a:t>
            </a:r>
            <a:endParaRPr lang="fr-FR" baseline="30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107" y="8211168"/>
            <a:ext cx="3684825" cy="415200"/>
          </a:xfrm>
          <a:prstGeom prst="rect">
            <a:avLst/>
          </a:prstGeom>
        </p:spPr>
      </p:pic>
      <p:sp>
        <p:nvSpPr>
          <p:cNvPr id="25" name="⦿ Which properties we aim at and which level of accuracy are we seeking?"/>
          <p:cNvSpPr txBox="1"/>
          <p:nvPr/>
        </p:nvSpPr>
        <p:spPr>
          <a:xfrm>
            <a:off x="468370" y="8776414"/>
            <a:ext cx="1086179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                                                          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 </a:t>
            </a:r>
            <a:r>
              <a:rPr lang="fr-FR" dirty="0" err="1">
                <a:solidFill>
                  <a:schemeClr val="tx1"/>
                </a:solidFill>
                <a:sym typeface="Symbol" panose="05050102010706020507" pitchFamily="18" charset="2"/>
              </a:rPr>
              <a:t>u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nderstood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from</a:t>
            </a:r>
            <a:r>
              <a:rPr lang="fr-FR" dirty="0" smtClean="0">
                <a:solidFill>
                  <a:schemeClr val="tx1"/>
                </a:solidFill>
                <a:sym typeface="Symbol" panose="05050102010706020507" pitchFamily="18" charset="2"/>
              </a:rPr>
              <a:t> MBPT(n) </a:t>
            </a:r>
            <a:r>
              <a:rPr lang="fr-FR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analysis</a:t>
            </a:r>
            <a:endParaRPr lang="fr-FR" baseline="300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11" y="8792373"/>
            <a:ext cx="4472775" cy="438267"/>
          </a:xfrm>
          <a:prstGeom prst="rect">
            <a:avLst/>
          </a:prstGeom>
        </p:spPr>
      </p:pic>
      <p:sp>
        <p:nvSpPr>
          <p:cNvPr id="27" name="⦿ Which properties we aim at and which level of accuracy are we seeking?"/>
          <p:cNvSpPr txBox="1"/>
          <p:nvPr/>
        </p:nvSpPr>
        <p:spPr>
          <a:xfrm>
            <a:off x="261126" y="9267409"/>
            <a:ext cx="796847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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Current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challenge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is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to go to IMSRG(3)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truncation</a:t>
            </a:r>
            <a:r>
              <a:rPr lang="fr-FR" dirty="0" smtClean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order</a:t>
            </a:r>
            <a:endParaRPr lang="fr-FR" baseline="30000" dirty="0">
              <a:solidFill>
                <a:srgbClr val="0033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05125" y="1908910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0670" y="1912845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26217" y="19109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69578" y="19109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125" y="1392209"/>
            <a:ext cx="850358" cy="48049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5400000">
            <a:off x="542995" y="305048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Rectangle 33"/>
          <p:cNvSpPr/>
          <p:nvPr/>
        </p:nvSpPr>
        <p:spPr>
          <a:xfrm rot="5400000">
            <a:off x="2872699" y="3047929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5225622" y="3035924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7568577" y="3041053"/>
            <a:ext cx="2022015" cy="232012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229" y="2867109"/>
            <a:ext cx="785456" cy="4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92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20" grpId="0" animBg="1"/>
      <p:bldP spid="23" grpId="0" animBg="1"/>
      <p:bldP spid="25" grpId="0" animBg="1"/>
      <p:bldP spid="27" grpId="0" animBg="1"/>
      <p:bldP spid="24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19" y="7506815"/>
            <a:ext cx="2338210" cy="5072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7" y="5199876"/>
            <a:ext cx="2286840" cy="391540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smtClean="0">
                <a:solidFill>
                  <a:srgbClr val="0033CC"/>
                </a:solidFill>
              </a:rPr>
              <a:t>Expansion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methods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58" name="⦿  Is the chiral expansion converging quickly enough?"/>
          <p:cNvSpPr txBox="1"/>
          <p:nvPr/>
        </p:nvSpPr>
        <p:spPr>
          <a:xfrm>
            <a:off x="36079" y="1565990"/>
            <a:ext cx="1267488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smtClean="0"/>
              <a:t>2) </a:t>
            </a:r>
            <a:r>
              <a:rPr lang="fr-FR" b="1" dirty="0" err="1" smtClean="0"/>
              <a:t>Include</a:t>
            </a:r>
            <a:r>
              <a:rPr lang="fr-FR" b="1" dirty="0" smtClean="0"/>
              <a:t> </a:t>
            </a:r>
            <a:r>
              <a:rPr lang="fr-FR" b="1" dirty="0" err="1" smtClean="0"/>
              <a:t>remaining</a:t>
            </a:r>
            <a:r>
              <a:rPr lang="fr-FR" b="1" dirty="0" smtClean="0"/>
              <a:t> </a:t>
            </a:r>
            <a:r>
              <a:rPr lang="fr-FR" b="1" dirty="0" err="1" smtClean="0"/>
              <a:t>dynamical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r>
              <a:rPr lang="fr-FR" b="1" dirty="0" smtClean="0"/>
              <a:t> and </a:t>
            </a:r>
            <a:r>
              <a:rPr lang="fr-FR" b="1" dirty="0" err="1" smtClean="0"/>
              <a:t>static</a:t>
            </a:r>
            <a:r>
              <a:rPr lang="fr-FR" b="1" dirty="0" smtClean="0"/>
              <a:t> </a:t>
            </a:r>
            <a:r>
              <a:rPr lang="fr-FR" b="1" dirty="0" err="1" smtClean="0"/>
              <a:t>correlations</a:t>
            </a:r>
            <a:r>
              <a:rPr lang="fr-FR" b="1" dirty="0" smtClean="0"/>
              <a:t> in the IR</a:t>
            </a:r>
          </a:p>
        </p:txBody>
      </p:sp>
      <p:sp>
        <p:nvSpPr>
          <p:cNvPr id="46" name="Rectangle"/>
          <p:cNvSpPr/>
          <p:nvPr/>
        </p:nvSpPr>
        <p:spPr>
          <a:xfrm>
            <a:off x="77489" y="2557706"/>
            <a:ext cx="6747870" cy="580621"/>
          </a:xfrm>
          <a:prstGeom prst="rect">
            <a:avLst/>
          </a:prstGeom>
          <a:solidFill>
            <a:srgbClr val="FF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49" name="⦿ Which properties we aim at and which level of accuracy are we seeking?"/>
          <p:cNvSpPr txBox="1"/>
          <p:nvPr/>
        </p:nvSpPr>
        <p:spPr>
          <a:xfrm>
            <a:off x="116537" y="2572431"/>
            <a:ext cx="670882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b="1" dirty="0" err="1" smtClean="0">
                <a:solidFill>
                  <a:schemeClr val="tx1"/>
                </a:solidFill>
              </a:rPr>
              <a:t>Cost</a:t>
            </a:r>
            <a:r>
              <a:rPr lang="fr-FR" b="1" dirty="0" smtClean="0">
                <a:solidFill>
                  <a:schemeClr val="tx1"/>
                </a:solidFill>
              </a:rPr>
              <a:t> of </a:t>
            </a:r>
            <a:r>
              <a:rPr lang="fr-FR" b="1" dirty="0" err="1" smtClean="0">
                <a:solidFill>
                  <a:schemeClr val="tx1"/>
                </a:solidFill>
              </a:rPr>
              <a:t>solving</a:t>
            </a:r>
            <a:r>
              <a:rPr lang="fr-FR" b="1" dirty="0" smtClean="0">
                <a:solidFill>
                  <a:schemeClr val="tx1"/>
                </a:solidFill>
              </a:rPr>
              <a:t> SE </a:t>
            </a:r>
            <a:r>
              <a:rPr lang="fr-FR" b="1" dirty="0" err="1" smtClean="0">
                <a:solidFill>
                  <a:schemeClr val="tx1"/>
                </a:solidFill>
              </a:rPr>
              <a:t>scales</a:t>
            </a:r>
            <a:r>
              <a:rPr lang="fr-FR" b="1" dirty="0" smtClean="0">
                <a:solidFill>
                  <a:schemeClr val="tx1"/>
                </a:solidFill>
              </a:rPr>
              <a:t> as N</a:t>
            </a:r>
            <a:r>
              <a:rPr lang="fr-FR" b="1" baseline="30000" dirty="0" smtClean="0">
                <a:solidFill>
                  <a:schemeClr val="tx1"/>
                </a:solidFill>
              </a:rPr>
              <a:t>A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= </a:t>
            </a:r>
            <a:r>
              <a:rPr lang="fr-FR" dirty="0" err="1" smtClean="0">
                <a:solidFill>
                  <a:schemeClr val="tx1"/>
                </a:solidFill>
              </a:rPr>
              <a:t>limited</a:t>
            </a:r>
            <a:r>
              <a:rPr lang="fr-FR" dirty="0" smtClean="0">
                <a:solidFill>
                  <a:schemeClr val="tx1"/>
                </a:solidFill>
              </a:rPr>
              <a:t> to A &lt; 12</a:t>
            </a:r>
          </a:p>
        </p:txBody>
      </p:sp>
      <p:sp>
        <p:nvSpPr>
          <p:cNvPr id="79" name="⦿ Which properties we aim at and which level of accuracy are we seeking?"/>
          <p:cNvSpPr txBox="1"/>
          <p:nvPr/>
        </p:nvSpPr>
        <p:spPr>
          <a:xfrm>
            <a:off x="7368981" y="3098714"/>
            <a:ext cx="564115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Design </a:t>
            </a:r>
            <a:r>
              <a:rPr lang="fr-FR" b="1" dirty="0" smtClean="0">
                <a:solidFill>
                  <a:schemeClr val="tx1"/>
                </a:solidFill>
              </a:rPr>
              <a:t>expansion </a:t>
            </a:r>
            <a:r>
              <a:rPr lang="fr-FR" b="1" dirty="0" err="1" smtClean="0">
                <a:solidFill>
                  <a:schemeClr val="tx1"/>
                </a:solidFill>
              </a:rPr>
              <a:t>methods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scaling</a:t>
            </a:r>
            <a:r>
              <a:rPr lang="fr-FR" b="1" dirty="0" smtClean="0">
                <a:solidFill>
                  <a:schemeClr val="tx1"/>
                </a:solidFill>
              </a:rPr>
              <a:t> as </a:t>
            </a:r>
            <a:r>
              <a:rPr lang="fr-FR" dirty="0" err="1" smtClean="0"/>
              <a:t>N</a:t>
            </a:r>
            <a:r>
              <a:rPr lang="fr-FR" baseline="30000" dirty="0" err="1" smtClean="0"/>
              <a:t>p</a:t>
            </a:r>
            <a:endParaRPr lang="fr-FR" baseline="30000" dirty="0"/>
          </a:p>
        </p:txBody>
      </p:sp>
      <p:cxnSp>
        <p:nvCxnSpPr>
          <p:cNvPr id="7" name="Connecteur droit avec flèche 6"/>
          <p:cNvCxnSpPr>
            <a:stCxn id="46" idx="3"/>
          </p:cNvCxnSpPr>
          <p:nvPr/>
        </p:nvCxnSpPr>
        <p:spPr>
          <a:xfrm flipV="1">
            <a:off x="6825359" y="2347410"/>
            <a:ext cx="489841" cy="50060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Connecteur droit avec flèche 79"/>
          <p:cNvCxnSpPr>
            <a:stCxn id="46" idx="3"/>
          </p:cNvCxnSpPr>
          <p:nvPr/>
        </p:nvCxnSpPr>
        <p:spPr>
          <a:xfrm>
            <a:off x="6825359" y="2848017"/>
            <a:ext cx="489841" cy="495679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⦿ Which properties we aim at and which level of accuracy are we seeking?"/>
          <p:cNvSpPr txBox="1"/>
          <p:nvPr/>
        </p:nvSpPr>
        <p:spPr>
          <a:xfrm>
            <a:off x="7382630" y="2117057"/>
            <a:ext cx="532833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chemeClr val="tx1"/>
                </a:solidFill>
              </a:rPr>
              <a:t>Introduce</a:t>
            </a:r>
            <a:r>
              <a:rPr lang="fr-FR" b="1" dirty="0" smtClean="0">
                <a:solidFill>
                  <a:schemeClr val="tx1"/>
                </a:solidFill>
              </a:rPr>
              <a:t> importance </a:t>
            </a:r>
            <a:r>
              <a:rPr lang="fr-FR" b="1" dirty="0" err="1" smtClean="0">
                <a:solidFill>
                  <a:schemeClr val="tx1"/>
                </a:solidFill>
              </a:rPr>
              <a:t>sampling</a:t>
            </a:r>
            <a:endParaRPr lang="fr-FR" baseline="30000" dirty="0"/>
          </a:p>
        </p:txBody>
      </p:sp>
      <p:sp>
        <p:nvSpPr>
          <p:cNvPr id="82" name="Shape 111"/>
          <p:cNvSpPr/>
          <p:nvPr/>
        </p:nvSpPr>
        <p:spPr>
          <a:xfrm>
            <a:off x="7382630" y="2565435"/>
            <a:ext cx="26909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Wednesday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/Thursday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83" name="Shape 111"/>
          <p:cNvSpPr/>
          <p:nvPr/>
        </p:nvSpPr>
        <p:spPr>
          <a:xfrm>
            <a:off x="7371870" y="3565873"/>
            <a:ext cx="26909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Today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/Tuesday/</a:t>
            </a:r>
            <a:r>
              <a:rPr lang="fr-FR" dirty="0">
                <a:solidFill>
                  <a:srgbClr val="0033CC"/>
                </a:solidFill>
                <a:sym typeface="Symbol" panose="05050102010706020507" pitchFamily="18" charset="2"/>
              </a:rPr>
              <a:t>F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riday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-12069" y="3401742"/>
            <a:ext cx="4588775" cy="466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I. Mean-field reference state</a:t>
            </a:r>
            <a:endParaRPr lang="en-US" sz="2400" b="1" dirty="0"/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82" y="4281112"/>
            <a:ext cx="1749769" cy="362831"/>
          </a:xfrm>
          <a:prstGeom prst="rect">
            <a:avLst/>
          </a:prstGeom>
        </p:spPr>
      </p:pic>
      <p:sp>
        <p:nvSpPr>
          <p:cNvPr id="86" name="Shape 722"/>
          <p:cNvSpPr/>
          <p:nvPr/>
        </p:nvSpPr>
        <p:spPr>
          <a:xfrm>
            <a:off x="1908476" y="4265037"/>
            <a:ext cx="109324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>
                <a:solidFill>
                  <a:schemeClr val="tx1"/>
                </a:solidFill>
              </a:rPr>
              <a:t>s</a:t>
            </a:r>
            <a:r>
              <a:rPr lang="fr-FR" sz="1900" dirty="0" err="1" smtClean="0">
                <a:solidFill>
                  <a:schemeClr val="tx1"/>
                </a:solidFill>
              </a:rPr>
              <a:t>uch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that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88" name="Flèche droite 87"/>
          <p:cNvSpPr/>
          <p:nvPr/>
        </p:nvSpPr>
        <p:spPr>
          <a:xfrm>
            <a:off x="288344" y="5065340"/>
            <a:ext cx="474910" cy="646769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1" name="Shape 722"/>
          <p:cNvSpPr/>
          <p:nvPr/>
        </p:nvSpPr>
        <p:spPr>
          <a:xfrm>
            <a:off x="3338651" y="5009743"/>
            <a:ext cx="1853071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Exactly</a:t>
            </a:r>
            <a:r>
              <a:rPr lang="fr-FR" sz="1900" dirty="0" smtClean="0">
                <a:solidFill>
                  <a:srgbClr val="5264E8"/>
                </a:solidFill>
              </a:rPr>
              <a:t> solvable</a:t>
            </a:r>
            <a:endParaRPr sz="1900" dirty="0">
              <a:solidFill>
                <a:srgbClr val="5264E8"/>
              </a:solidFill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0" y="5919453"/>
            <a:ext cx="40014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II. Many-body expansion</a:t>
            </a:r>
            <a:endParaRPr lang="en-US" sz="2400" b="1" dirty="0"/>
          </a:p>
        </p:txBody>
      </p:sp>
      <p:cxnSp>
        <p:nvCxnSpPr>
          <p:cNvPr id="93" name="Connecteur droit 92"/>
          <p:cNvCxnSpPr/>
          <p:nvPr/>
        </p:nvCxnSpPr>
        <p:spPr>
          <a:xfrm>
            <a:off x="3620284" y="7982530"/>
            <a:ext cx="411304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Connecteur droit 93"/>
          <p:cNvCxnSpPr/>
          <p:nvPr/>
        </p:nvCxnSpPr>
        <p:spPr>
          <a:xfrm>
            <a:off x="4091521" y="7982530"/>
            <a:ext cx="540571" cy="0"/>
          </a:xfrm>
          <a:prstGeom prst="line">
            <a:avLst/>
          </a:prstGeom>
          <a:noFill/>
          <a:ln w="38100" cap="flat">
            <a:solidFill>
              <a:srgbClr val="5264E8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Shape 722"/>
          <p:cNvSpPr/>
          <p:nvPr/>
        </p:nvSpPr>
        <p:spPr>
          <a:xfrm>
            <a:off x="2091707" y="8077368"/>
            <a:ext cx="170559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FF0000"/>
                </a:solidFill>
              </a:rPr>
              <a:t>Wave</a:t>
            </a:r>
            <a:r>
              <a:rPr lang="fr-FR" sz="1900" dirty="0" smtClean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operator</a:t>
            </a:r>
            <a:endParaRPr sz="1900" dirty="0">
              <a:solidFill>
                <a:srgbClr val="FF0000"/>
              </a:solidFill>
            </a:endParaRPr>
          </a:p>
        </p:txBody>
      </p:sp>
      <p:sp>
        <p:nvSpPr>
          <p:cNvPr id="96" name="Shape 722"/>
          <p:cNvSpPr/>
          <p:nvPr/>
        </p:nvSpPr>
        <p:spPr>
          <a:xfrm>
            <a:off x="3874246" y="8077368"/>
            <a:ext cx="182742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smtClean="0">
                <a:solidFill>
                  <a:srgbClr val="5264E8"/>
                </a:solidFill>
              </a:rPr>
              <a:t>Reference state</a:t>
            </a:r>
            <a:endParaRPr sz="1900" dirty="0">
              <a:solidFill>
                <a:srgbClr val="5264E8"/>
              </a:solidFill>
            </a:endParaRPr>
          </a:p>
        </p:txBody>
      </p:sp>
      <p:pic>
        <p:nvPicPr>
          <p:cNvPr id="97" name="Imag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324" y="6528106"/>
            <a:ext cx="1749769" cy="362831"/>
          </a:xfrm>
          <a:prstGeom prst="rect">
            <a:avLst/>
          </a:prstGeom>
        </p:spPr>
      </p:pic>
      <p:cxnSp>
        <p:nvCxnSpPr>
          <p:cNvPr id="98" name="Connecteur droit avec flèche 97"/>
          <p:cNvCxnSpPr/>
          <p:nvPr/>
        </p:nvCxnSpPr>
        <p:spPr>
          <a:xfrm>
            <a:off x="3727599" y="6890937"/>
            <a:ext cx="713423" cy="625909"/>
          </a:xfrm>
          <a:prstGeom prst="straightConnector1">
            <a:avLst/>
          </a:prstGeom>
          <a:noFill/>
          <a:ln w="38100" cap="flat">
            <a:solidFill>
              <a:srgbClr val="5264E8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3701078" y="6919258"/>
            <a:ext cx="637088" cy="597588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Shape 722"/>
          <p:cNvSpPr/>
          <p:nvPr/>
        </p:nvSpPr>
        <p:spPr>
          <a:xfrm>
            <a:off x="-11147" y="8646345"/>
            <a:ext cx="7159011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►Expand in terms of elementary (np-</a:t>
            </a:r>
            <a:r>
              <a:rPr lang="en-US" sz="19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</a:t>
            </a: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) excitations of  | </a:t>
            </a:r>
            <a:r>
              <a:rPr lang="en-US" sz="19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US" sz="19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r>
              <a:rPr 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 &gt;</a:t>
            </a:r>
          </a:p>
          <a:p>
            <a:pPr lvl="0">
              <a:defRPr sz="1800"/>
            </a:pP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►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Accounts</a:t>
            </a: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for « 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weak</a:t>
            </a:r>
            <a:r>
              <a:rPr lang="fr-FR" sz="19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/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dynamical</a:t>
            </a:r>
            <a:r>
              <a:rPr lang="fr-FR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 » 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correlations</a:t>
            </a:r>
            <a:endParaRPr lang="fr-FR" sz="19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>
              <a:defRPr sz="1800"/>
            </a:pPr>
            <a:r>
              <a:rPr lang="fr-FR" sz="1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fr-FR" sz="19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fr-FR" sz="1900" dirty="0" err="1" smtClean="0">
                <a:solidFill>
                  <a:srgbClr val="FF0000"/>
                </a:solidFill>
              </a:rPr>
              <a:t>xpand</a:t>
            </a:r>
            <a:r>
              <a:rPr lang="fr-FR" sz="1900" dirty="0" smtClean="0">
                <a:solidFill>
                  <a:srgbClr val="FF0000"/>
                </a:solidFill>
              </a:rPr>
              <a:t> as a </a:t>
            </a:r>
            <a:r>
              <a:rPr lang="fr-FR" sz="1900" dirty="0" err="1" smtClean="0">
                <a:solidFill>
                  <a:srgbClr val="FF0000"/>
                </a:solidFill>
              </a:rPr>
              <a:t>specific</a:t>
            </a:r>
            <a:r>
              <a:rPr lang="fr-FR" sz="1900" dirty="0" smtClean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series</a:t>
            </a:r>
            <a:r>
              <a:rPr lang="fr-FR" sz="1900" dirty="0" smtClean="0">
                <a:solidFill>
                  <a:srgbClr val="FF0000"/>
                </a:solidFill>
              </a:rPr>
              <a:t> (MBPT, CC…) + </a:t>
            </a:r>
            <a:r>
              <a:rPr lang="fr-FR" sz="1900" dirty="0" err="1" smtClean="0">
                <a:solidFill>
                  <a:srgbClr val="FF0000"/>
                </a:solidFill>
              </a:rPr>
              <a:t>truncate</a:t>
            </a:r>
            <a:r>
              <a:rPr lang="fr-FR" sz="1900" dirty="0" smtClean="0">
                <a:solidFill>
                  <a:srgbClr val="FF0000"/>
                </a:solidFill>
              </a:rPr>
              <a:t> = </a:t>
            </a:r>
            <a:r>
              <a:rPr lang="fr-FR" sz="1900" dirty="0" err="1" smtClean="0">
                <a:solidFill>
                  <a:srgbClr val="FF0000"/>
                </a:solidFill>
              </a:rPr>
              <a:t>N</a:t>
            </a:r>
            <a:r>
              <a:rPr lang="fr-FR" sz="1900" baseline="30000" dirty="0" err="1" smtClean="0">
                <a:solidFill>
                  <a:srgbClr val="FF0000"/>
                </a:solidFill>
              </a:rPr>
              <a:t>p</a:t>
            </a:r>
            <a:r>
              <a:rPr lang="fr-FR" sz="1900" dirty="0" smtClean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cost</a:t>
            </a:r>
            <a:endParaRPr lang="fr-FR" sz="1900" dirty="0" smtClean="0">
              <a:solidFill>
                <a:srgbClr val="FF0000"/>
              </a:solidFill>
            </a:endParaRPr>
          </a:p>
        </p:txBody>
      </p:sp>
      <p:sp>
        <p:nvSpPr>
          <p:cNvPr id="102" name="Shape 722"/>
          <p:cNvSpPr/>
          <p:nvPr/>
        </p:nvSpPr>
        <p:spPr>
          <a:xfrm>
            <a:off x="3321903" y="5404008"/>
            <a:ext cx="440825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Spherical</a:t>
            </a:r>
            <a:r>
              <a:rPr lang="fr-FR" sz="1900" dirty="0" smtClean="0">
                <a:solidFill>
                  <a:srgbClr val="5264E8"/>
                </a:solidFill>
              </a:rPr>
              <a:t> Slater </a:t>
            </a:r>
            <a:r>
              <a:rPr lang="fr-FR" sz="1900" dirty="0" err="1" smtClean="0">
                <a:solidFill>
                  <a:srgbClr val="5264E8"/>
                </a:solidFill>
              </a:rPr>
              <a:t>determinant</a:t>
            </a:r>
            <a:r>
              <a:rPr lang="fr-FR" sz="1900" dirty="0" smtClean="0">
                <a:solidFill>
                  <a:srgbClr val="5264E8"/>
                </a:solidFill>
              </a:rPr>
              <a:t> (« RHF »)</a:t>
            </a:r>
            <a:endParaRPr sz="1900" dirty="0">
              <a:solidFill>
                <a:srgbClr val="5264E8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901" y="4223064"/>
            <a:ext cx="4064963" cy="415612"/>
          </a:xfrm>
          <a:prstGeom prst="rect">
            <a:avLst/>
          </a:prstGeom>
        </p:spPr>
      </p:pic>
      <p:grpSp>
        <p:nvGrpSpPr>
          <p:cNvPr id="103" name="Groupe 102"/>
          <p:cNvGrpSpPr/>
          <p:nvPr/>
        </p:nvGrpSpPr>
        <p:grpSpPr>
          <a:xfrm>
            <a:off x="7957645" y="4097787"/>
            <a:ext cx="4231928" cy="2498685"/>
            <a:chOff x="-676759" y="6614959"/>
            <a:chExt cx="4231928" cy="2498685"/>
          </a:xfrm>
        </p:grpSpPr>
        <p:sp>
          <p:nvSpPr>
            <p:cNvPr id="104" name="Shape 687"/>
            <p:cNvSpPr/>
            <p:nvPr/>
          </p:nvSpPr>
          <p:spPr>
            <a:xfrm>
              <a:off x="406153" y="8130319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5" name="Shape 688"/>
            <p:cNvSpPr/>
            <p:nvPr/>
          </p:nvSpPr>
          <p:spPr>
            <a:xfrm>
              <a:off x="669383" y="800331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6" name="Shape 689"/>
            <p:cNvSpPr/>
            <p:nvPr/>
          </p:nvSpPr>
          <p:spPr>
            <a:xfrm>
              <a:off x="1084533" y="800331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8" name="Shape 690"/>
            <p:cNvSpPr/>
            <p:nvPr/>
          </p:nvSpPr>
          <p:spPr>
            <a:xfrm>
              <a:off x="1499683" y="799247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09" name="Shape 691"/>
            <p:cNvSpPr/>
            <p:nvPr/>
          </p:nvSpPr>
          <p:spPr>
            <a:xfrm>
              <a:off x="1914832" y="7992478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0" name="Shape 692"/>
            <p:cNvSpPr/>
            <p:nvPr/>
          </p:nvSpPr>
          <p:spPr>
            <a:xfrm>
              <a:off x="406153" y="7342189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1" name="Shape 693"/>
            <p:cNvSpPr/>
            <p:nvPr/>
          </p:nvSpPr>
          <p:spPr>
            <a:xfrm>
              <a:off x="669384" y="721518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2" name="Shape 694"/>
            <p:cNvSpPr/>
            <p:nvPr/>
          </p:nvSpPr>
          <p:spPr>
            <a:xfrm>
              <a:off x="1084533" y="721518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3" name="Shape 695"/>
            <p:cNvSpPr/>
            <p:nvPr/>
          </p:nvSpPr>
          <p:spPr>
            <a:xfrm>
              <a:off x="1499683" y="720434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5" name="Shape 696"/>
            <p:cNvSpPr/>
            <p:nvPr/>
          </p:nvSpPr>
          <p:spPr>
            <a:xfrm>
              <a:off x="1914832" y="7204347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16" name="Shape 710"/>
            <p:cNvSpPr/>
            <p:nvPr/>
          </p:nvSpPr>
          <p:spPr>
            <a:xfrm>
              <a:off x="611650" y="6614959"/>
              <a:ext cx="1655903" cy="441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200" dirty="0" smtClean="0"/>
                <a:t>Cl</a:t>
              </a:r>
              <a:r>
                <a:rPr sz="2200" dirty="0" err="1" smtClean="0"/>
                <a:t>osed</a:t>
              </a:r>
              <a:r>
                <a:rPr sz="2200" dirty="0" smtClean="0"/>
                <a:t>-shell</a:t>
              </a:r>
              <a:endParaRPr sz="2200" dirty="0"/>
            </a:p>
          </p:txBody>
        </p:sp>
        <p:sp>
          <p:nvSpPr>
            <p:cNvPr id="117" name="Shape 710"/>
            <p:cNvSpPr/>
            <p:nvPr/>
          </p:nvSpPr>
          <p:spPr>
            <a:xfrm>
              <a:off x="-676759" y="8395499"/>
              <a:ext cx="4231928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/>
                <a:t>Non-</a:t>
              </a:r>
              <a:r>
                <a:rPr lang="fr-FR" sz="2000" b="1" dirty="0" err="1" smtClean="0"/>
                <a:t>degenerate</a:t>
              </a:r>
              <a:endParaRPr lang="fr-FR" sz="2000" b="1" dirty="0" smtClean="0"/>
            </a:p>
            <a:p>
              <a:pPr lvl="0" algn="ctr">
                <a:defRPr sz="1800"/>
              </a:pPr>
              <a:r>
                <a:rPr lang="fr-FR" sz="2000" b="1" dirty="0" smtClean="0"/>
                <a:t>Good </a:t>
              </a:r>
              <a:r>
                <a:rPr lang="fr-FR" sz="2000" b="1" dirty="0" err="1" smtClean="0"/>
                <a:t>starting</a:t>
              </a:r>
              <a:r>
                <a:rPr lang="fr-FR" sz="2000" b="1" dirty="0" smtClean="0"/>
                <a:t> point for expansion</a:t>
              </a:r>
              <a:endParaRPr sz="2000" b="1" dirty="0"/>
            </a:p>
          </p:txBody>
        </p:sp>
      </p:grpSp>
      <p:grpSp>
        <p:nvGrpSpPr>
          <p:cNvPr id="118" name="Groupe 117"/>
          <p:cNvGrpSpPr/>
          <p:nvPr/>
        </p:nvGrpSpPr>
        <p:grpSpPr>
          <a:xfrm>
            <a:off x="9286997" y="4808273"/>
            <a:ext cx="567229" cy="811748"/>
            <a:chOff x="-1408223" y="7339093"/>
            <a:chExt cx="567229" cy="811748"/>
          </a:xfrm>
        </p:grpSpPr>
        <p:sp>
          <p:nvSpPr>
            <p:cNvPr id="119" name="Shape 731"/>
            <p:cNvSpPr/>
            <p:nvPr/>
          </p:nvSpPr>
          <p:spPr>
            <a:xfrm>
              <a:off x="-1408223" y="7339093"/>
              <a:ext cx="186229" cy="79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3" h="21600" extrusionOk="0">
                  <a:moveTo>
                    <a:pt x="15368" y="21600"/>
                  </a:moveTo>
                  <a:cubicBezTo>
                    <a:pt x="-5397" y="14346"/>
                    <a:pt x="-5119" y="7146"/>
                    <a:pt x="16203" y="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20" name="Shape 733"/>
            <p:cNvSpPr/>
            <p:nvPr/>
          </p:nvSpPr>
          <p:spPr>
            <a:xfrm>
              <a:off x="-1027223" y="7351793"/>
              <a:ext cx="186229" cy="79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3" h="21600" extrusionOk="0">
                  <a:moveTo>
                    <a:pt x="15368" y="21600"/>
                  </a:moveTo>
                  <a:cubicBezTo>
                    <a:pt x="-5397" y="14346"/>
                    <a:pt x="-5119" y="7146"/>
                    <a:pt x="16203" y="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</p:grpSp>
      <p:grpSp>
        <p:nvGrpSpPr>
          <p:cNvPr id="121" name="Groupe 120"/>
          <p:cNvGrpSpPr/>
          <p:nvPr/>
        </p:nvGrpSpPr>
        <p:grpSpPr>
          <a:xfrm>
            <a:off x="7737235" y="6919096"/>
            <a:ext cx="4672754" cy="2757385"/>
            <a:chOff x="2505088" y="6602119"/>
            <a:chExt cx="4672754" cy="2757385"/>
          </a:xfrm>
        </p:grpSpPr>
        <p:sp>
          <p:nvSpPr>
            <p:cNvPr id="122" name="Shape 697"/>
            <p:cNvSpPr/>
            <p:nvPr/>
          </p:nvSpPr>
          <p:spPr>
            <a:xfrm>
              <a:off x="3829864" y="8129383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3" name="Shape 698"/>
            <p:cNvSpPr/>
            <p:nvPr/>
          </p:nvSpPr>
          <p:spPr>
            <a:xfrm>
              <a:off x="4093095" y="8002384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4" name="Shape 699"/>
            <p:cNvSpPr/>
            <p:nvPr/>
          </p:nvSpPr>
          <p:spPr>
            <a:xfrm>
              <a:off x="4508244" y="8002384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CA1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5" name="Shape 700"/>
            <p:cNvSpPr/>
            <p:nvPr/>
          </p:nvSpPr>
          <p:spPr>
            <a:xfrm>
              <a:off x="4923394" y="7991543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6" name="Shape 701"/>
            <p:cNvSpPr/>
            <p:nvPr/>
          </p:nvSpPr>
          <p:spPr>
            <a:xfrm>
              <a:off x="5338543" y="7991543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7" name="Shape 702"/>
            <p:cNvSpPr/>
            <p:nvPr/>
          </p:nvSpPr>
          <p:spPr>
            <a:xfrm>
              <a:off x="3829864" y="7341253"/>
              <a:ext cx="1989965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8" name="Shape 703"/>
            <p:cNvSpPr/>
            <p:nvPr/>
          </p:nvSpPr>
          <p:spPr>
            <a:xfrm>
              <a:off x="4093095" y="7214253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29" name="Shape 704"/>
            <p:cNvSpPr/>
            <p:nvPr/>
          </p:nvSpPr>
          <p:spPr>
            <a:xfrm>
              <a:off x="4508244" y="7214253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0" name="Shape 705"/>
            <p:cNvSpPr/>
            <p:nvPr/>
          </p:nvSpPr>
          <p:spPr>
            <a:xfrm>
              <a:off x="4923394" y="7203412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1" name="Shape 706"/>
            <p:cNvSpPr/>
            <p:nvPr/>
          </p:nvSpPr>
          <p:spPr>
            <a:xfrm>
              <a:off x="5338543" y="7203412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2600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600"/>
              </a:pPr>
              <a:endParaRPr/>
            </a:p>
          </p:txBody>
        </p:sp>
        <p:sp>
          <p:nvSpPr>
            <p:cNvPr id="132" name="Shape 732"/>
            <p:cNvSpPr/>
            <p:nvPr/>
          </p:nvSpPr>
          <p:spPr>
            <a:xfrm>
              <a:off x="4634175" y="7945104"/>
              <a:ext cx="422570" cy="18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013"/>
                  </a:moveTo>
                  <a:cubicBezTo>
                    <a:pt x="7237" y="-5400"/>
                    <a:pt x="14437" y="-533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33" name="Shape 709"/>
            <p:cNvSpPr/>
            <p:nvPr/>
          </p:nvSpPr>
          <p:spPr>
            <a:xfrm>
              <a:off x="4039604" y="6602119"/>
              <a:ext cx="1468351" cy="441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200" dirty="0" smtClean="0"/>
                <a:t>Op</a:t>
              </a:r>
              <a:r>
                <a:rPr sz="2200" dirty="0" err="1" smtClean="0"/>
                <a:t>en</a:t>
              </a:r>
              <a:r>
                <a:rPr sz="2200" dirty="0" smtClean="0"/>
                <a:t>-shell</a:t>
              </a:r>
              <a:endParaRPr sz="2200" dirty="0"/>
            </a:p>
          </p:txBody>
        </p:sp>
        <p:sp>
          <p:nvSpPr>
            <p:cNvPr id="134" name="Shape 734"/>
            <p:cNvSpPr/>
            <p:nvPr/>
          </p:nvSpPr>
          <p:spPr>
            <a:xfrm>
              <a:off x="4227775" y="7782172"/>
              <a:ext cx="1227375" cy="35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105"/>
                  </a:moveTo>
                  <a:cubicBezTo>
                    <a:pt x="7182" y="-5400"/>
                    <a:pt x="14382" y="-5368"/>
                    <a:pt x="21600" y="16200"/>
                  </a:cubicBezTo>
                </a:path>
              </a:pathLst>
            </a:custGeom>
            <a:ln w="38100">
              <a:solidFill>
                <a:srgbClr val="FF0000"/>
              </a:solidFill>
              <a:miter lim="400000"/>
              <a:tailEnd type="triangle"/>
            </a:ln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135" name="Shape 710"/>
            <p:cNvSpPr/>
            <p:nvPr/>
          </p:nvSpPr>
          <p:spPr>
            <a:xfrm>
              <a:off x="2505088" y="8333582"/>
              <a:ext cx="4672754" cy="10259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err="1" smtClean="0"/>
                <a:t>Degenerate</a:t>
              </a:r>
              <a:endParaRPr lang="fr-FR" sz="2000" b="1" dirty="0" smtClean="0"/>
            </a:p>
            <a:p>
              <a:pPr lvl="0" algn="ctr">
                <a:defRPr sz="1800"/>
              </a:pPr>
              <a:r>
                <a:rPr lang="fr-FR" sz="2000" b="1" dirty="0" err="1" smtClean="0"/>
                <a:t>Improper</a:t>
              </a:r>
              <a:r>
                <a:rPr lang="fr-FR" sz="2000" b="1" dirty="0" smtClean="0"/>
                <a:t> </a:t>
              </a:r>
              <a:r>
                <a:rPr lang="fr-FR" sz="2000" b="1" dirty="0" err="1" smtClean="0"/>
                <a:t>starting</a:t>
              </a:r>
              <a:r>
                <a:rPr lang="fr-FR" sz="2000" b="1" dirty="0" smtClean="0"/>
                <a:t> point for expansion</a:t>
              </a:r>
            </a:p>
            <a:p>
              <a:pPr lvl="0" algn="ctr">
                <a:defRPr sz="1800"/>
              </a:pPr>
              <a:r>
                <a:rPr lang="fr-FR" sz="2000" b="1" dirty="0" smtClean="0">
                  <a:solidFill>
                    <a:srgbClr val="0033CC"/>
                  </a:solidFill>
                </a:rPr>
                <a:t>Most of </a:t>
              </a:r>
              <a:r>
                <a:rPr lang="fr-FR" sz="2000" b="1" dirty="0" err="1" smtClean="0">
                  <a:solidFill>
                    <a:srgbClr val="0033CC"/>
                  </a:solidFill>
                </a:rPr>
                <a:t>nuclear</a:t>
              </a:r>
              <a:r>
                <a:rPr lang="fr-FR" sz="2000" b="1" dirty="0" smtClean="0">
                  <a:solidFill>
                    <a:srgbClr val="0033CC"/>
                  </a:solidFill>
                </a:rPr>
                <a:t> GS are open-</a:t>
              </a:r>
              <a:r>
                <a:rPr lang="fr-FR" sz="2000" b="1" dirty="0" err="1" smtClean="0">
                  <a:solidFill>
                    <a:srgbClr val="0033CC"/>
                  </a:solidFill>
                </a:rPr>
                <a:t>shell</a:t>
              </a:r>
              <a:r>
                <a:rPr lang="fr-FR" sz="2000" b="1" dirty="0" smtClean="0">
                  <a:solidFill>
                    <a:srgbClr val="0033CC"/>
                  </a:solidFill>
                </a:rPr>
                <a:t>…</a:t>
              </a:r>
              <a:endParaRPr sz="2000" b="1" dirty="0">
                <a:solidFill>
                  <a:srgbClr val="0033CC"/>
                </a:solidFill>
              </a:endParaRPr>
            </a:p>
          </p:txBody>
        </p:sp>
      </p:grpSp>
      <p:sp>
        <p:nvSpPr>
          <p:cNvPr id="16" name="Rectangle à coins arrondis 15"/>
          <p:cNvSpPr/>
          <p:nvPr/>
        </p:nvSpPr>
        <p:spPr>
          <a:xfrm>
            <a:off x="6209731" y="4220619"/>
            <a:ext cx="341194" cy="441146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6" name="Shape 111"/>
          <p:cNvSpPr/>
          <p:nvPr/>
        </p:nvSpPr>
        <p:spPr>
          <a:xfrm>
            <a:off x="6104393" y="4748866"/>
            <a:ext cx="176296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Stands for N&amp;Z</a:t>
            </a:r>
            <a:endParaRPr lang="fr-FR" sz="2200" dirty="0" smtClean="0">
              <a:solidFill>
                <a:srgbClr val="0033CC"/>
              </a:solidFill>
            </a:endParaRPr>
          </a:p>
        </p:txBody>
      </p:sp>
      <p:sp>
        <p:nvSpPr>
          <p:cNvPr id="137" name="Shape 722"/>
          <p:cNvSpPr/>
          <p:nvPr/>
        </p:nvSpPr>
        <p:spPr>
          <a:xfrm>
            <a:off x="3082901" y="3811277"/>
            <a:ext cx="3797514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err="1" smtClean="0">
                <a:solidFill>
                  <a:srgbClr val="5264E8"/>
                </a:solidFill>
              </a:rPr>
              <a:t>Symmetry-conserving</a:t>
            </a:r>
            <a:r>
              <a:rPr lang="fr-FR" sz="1900" dirty="0" smtClean="0">
                <a:solidFill>
                  <a:srgbClr val="5264E8"/>
                </a:solidFill>
              </a:rPr>
              <a:t> </a:t>
            </a:r>
            <a:r>
              <a:rPr lang="fr-FR" sz="1900" dirty="0" err="1" smtClean="0">
                <a:solidFill>
                  <a:srgbClr val="5264E8"/>
                </a:solidFill>
              </a:rPr>
              <a:t>partitioning</a:t>
            </a:r>
            <a:r>
              <a:rPr lang="fr-FR" sz="1900" dirty="0" smtClean="0">
                <a:solidFill>
                  <a:srgbClr val="5264E8"/>
                </a:solidFill>
              </a:rPr>
              <a:t> </a:t>
            </a:r>
            <a:endParaRPr sz="1900" dirty="0">
              <a:solidFill>
                <a:srgbClr val="5264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0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Dealing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with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static</a:t>
            </a:r>
            <a:r>
              <a:rPr lang="fr-FR" sz="2200" dirty="0" smtClean="0">
                <a:solidFill>
                  <a:srgbClr val="0033CC"/>
                </a:solidFill>
              </a:rPr>
              <a:t> and </a:t>
            </a:r>
            <a:r>
              <a:rPr lang="fr-FR" sz="2200" dirty="0" err="1" smtClean="0">
                <a:solidFill>
                  <a:srgbClr val="0033CC"/>
                </a:solidFill>
              </a:rPr>
              <a:t>dynamical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correlations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37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34" y="8580187"/>
            <a:ext cx="4171389" cy="1061779"/>
          </a:xfrm>
          <a:prstGeom prst="rect">
            <a:avLst/>
          </a:prstGeom>
        </p:spPr>
      </p:pic>
      <p:pic>
        <p:nvPicPr>
          <p:cNvPr id="366" name="Image 3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326" y="8580187"/>
            <a:ext cx="4171389" cy="1061779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Static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and (</a:t>
            </a:r>
            <a:r>
              <a:rPr lang="fr-FR" sz="3600" dirty="0" err="1" smtClean="0">
                <a:solidFill>
                  <a:srgbClr val="0033CC"/>
                </a:solidFill>
              </a:rPr>
              <a:t>near</a:t>
            </a:r>
            <a:r>
              <a:rPr lang="fr-FR" sz="3600" dirty="0" smtClean="0">
                <a:solidFill>
                  <a:srgbClr val="0033CC"/>
                </a:solidFill>
              </a:rPr>
              <a:t>) </a:t>
            </a:r>
            <a:r>
              <a:rPr lang="fr-FR" sz="3600" dirty="0" err="1" smtClean="0">
                <a:solidFill>
                  <a:srgbClr val="0033CC"/>
                </a:solidFill>
              </a:rPr>
              <a:t>degenerate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systems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03" name="Shape 710"/>
          <p:cNvSpPr/>
          <p:nvPr/>
        </p:nvSpPr>
        <p:spPr>
          <a:xfrm>
            <a:off x="321247" y="2091138"/>
            <a:ext cx="478336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Cl</a:t>
            </a:r>
            <a:r>
              <a:rPr sz="2200" b="1" dirty="0" err="1" smtClean="0"/>
              <a:t>osed</a:t>
            </a:r>
            <a:r>
              <a:rPr sz="2200" b="1" dirty="0" smtClean="0"/>
              <a:t>-shell</a:t>
            </a:r>
            <a:r>
              <a:rPr lang="fr-FR" sz="2200" b="1" dirty="0" smtClean="0"/>
              <a:t> </a:t>
            </a:r>
            <a:r>
              <a:rPr lang="fr-FR" sz="2200" dirty="0" smtClean="0"/>
              <a:t>RHF </a:t>
            </a:r>
            <a:r>
              <a:rPr lang="fr-FR" sz="2200" dirty="0" err="1" smtClean="0"/>
              <a:t>reference</a:t>
            </a:r>
            <a:r>
              <a:rPr lang="fr-FR" sz="2200" dirty="0" smtClean="0"/>
              <a:t> vacuum</a:t>
            </a:r>
            <a:endParaRPr sz="2200" dirty="0"/>
          </a:p>
        </p:txBody>
      </p:sp>
      <p:sp>
        <p:nvSpPr>
          <p:cNvPr id="2" name="Flèche vers le bas 1"/>
          <p:cNvSpPr/>
          <p:nvPr/>
        </p:nvSpPr>
        <p:spPr>
          <a:xfrm>
            <a:off x="1921910" y="4547955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4" name="ZoneTexte 303"/>
          <p:cNvSpPr txBox="1"/>
          <p:nvPr/>
        </p:nvSpPr>
        <p:spPr>
          <a:xfrm>
            <a:off x="133412" y="1501652"/>
            <a:ext cx="4588775" cy="466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I. The basic facts</a:t>
            </a:r>
            <a:endParaRPr lang="en-US" sz="2400" b="1" dirty="0"/>
          </a:p>
        </p:txBody>
      </p:sp>
      <p:sp>
        <p:nvSpPr>
          <p:cNvPr id="305" name="Shape 710"/>
          <p:cNvSpPr/>
          <p:nvPr/>
        </p:nvSpPr>
        <p:spPr>
          <a:xfrm>
            <a:off x="307017" y="5109361"/>
            <a:ext cx="589744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Gap-full</a:t>
            </a:r>
            <a:r>
              <a:rPr lang="fr-FR" sz="2200" dirty="0" smtClean="0"/>
              <a:t> </a:t>
            </a:r>
            <a:r>
              <a:rPr lang="fr-FR" sz="2200" dirty="0" err="1" smtClean="0"/>
              <a:t>elementary</a:t>
            </a:r>
            <a:r>
              <a:rPr lang="fr-FR" sz="2200" dirty="0" smtClean="0"/>
              <a:t> excitation (EE) </a:t>
            </a:r>
            <a:r>
              <a:rPr lang="fr-FR" sz="2200" dirty="0" err="1" smtClean="0"/>
              <a:t>spectrum</a:t>
            </a:r>
            <a:endParaRPr sz="2200" dirty="0"/>
          </a:p>
        </p:txBody>
      </p:sp>
      <p:sp>
        <p:nvSpPr>
          <p:cNvPr id="306" name="Flèche vers le bas 305"/>
          <p:cNvSpPr/>
          <p:nvPr/>
        </p:nvSpPr>
        <p:spPr>
          <a:xfrm>
            <a:off x="1950996" y="7579366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7" name="Shape 710"/>
          <p:cNvSpPr/>
          <p:nvPr/>
        </p:nvSpPr>
        <p:spPr>
          <a:xfrm>
            <a:off x="1178348" y="8034437"/>
            <a:ext cx="289662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/>
              <a:t>Controlled</a:t>
            </a:r>
            <a:r>
              <a:rPr lang="fr-FR" sz="2200" dirty="0" smtClean="0"/>
              <a:t> expansions</a:t>
            </a:r>
            <a:endParaRPr sz="2200" dirty="0"/>
          </a:p>
        </p:txBody>
      </p:sp>
      <p:sp>
        <p:nvSpPr>
          <p:cNvPr id="318" name="Shape 111"/>
          <p:cNvSpPr/>
          <p:nvPr/>
        </p:nvSpPr>
        <p:spPr>
          <a:xfrm>
            <a:off x="313233" y="8350815"/>
            <a:ext cx="604558" cy="31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</a:t>
            </a:r>
            <a:r>
              <a:rPr lang="fr-FR" sz="2000" dirty="0">
                <a:solidFill>
                  <a:schemeClr val="tx1"/>
                </a:solidFill>
              </a:rPr>
              <a:t>: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87" y="9234050"/>
            <a:ext cx="420100" cy="209068"/>
          </a:xfrm>
          <a:prstGeom prst="rect">
            <a:avLst/>
          </a:prstGeom>
        </p:spPr>
      </p:pic>
      <p:sp>
        <p:nvSpPr>
          <p:cNvPr id="359" name="Shape 710"/>
          <p:cNvSpPr/>
          <p:nvPr/>
        </p:nvSpPr>
        <p:spPr>
          <a:xfrm>
            <a:off x="6962464" y="2091138"/>
            <a:ext cx="456375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Open-</a:t>
            </a:r>
            <a:r>
              <a:rPr sz="2200" b="1" dirty="0" smtClean="0"/>
              <a:t>shell</a:t>
            </a:r>
            <a:r>
              <a:rPr lang="fr-FR" sz="2200" b="1" dirty="0" smtClean="0"/>
              <a:t> </a:t>
            </a:r>
            <a:r>
              <a:rPr lang="fr-FR" sz="2200" dirty="0" smtClean="0"/>
              <a:t>RHF </a:t>
            </a:r>
            <a:r>
              <a:rPr lang="fr-FR" sz="2200" dirty="0" err="1" smtClean="0"/>
              <a:t>reference</a:t>
            </a:r>
            <a:r>
              <a:rPr lang="fr-FR" sz="2200" dirty="0" smtClean="0"/>
              <a:t> vacuum</a:t>
            </a:r>
            <a:endParaRPr sz="2200" dirty="0"/>
          </a:p>
        </p:txBody>
      </p:sp>
      <p:sp>
        <p:nvSpPr>
          <p:cNvPr id="360" name="Flèche vers le bas 359"/>
          <p:cNvSpPr/>
          <p:nvPr/>
        </p:nvSpPr>
        <p:spPr>
          <a:xfrm>
            <a:off x="8699602" y="4547955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1" name="Shape 710"/>
          <p:cNvSpPr/>
          <p:nvPr/>
        </p:nvSpPr>
        <p:spPr>
          <a:xfrm>
            <a:off x="7787077" y="5041122"/>
            <a:ext cx="299120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Gap-</a:t>
            </a:r>
            <a:r>
              <a:rPr lang="fr-FR" sz="2200" b="1" dirty="0" err="1" smtClean="0"/>
              <a:t>less</a:t>
            </a:r>
            <a:r>
              <a:rPr lang="fr-FR" sz="2200" dirty="0" smtClean="0"/>
              <a:t> EE </a:t>
            </a:r>
            <a:r>
              <a:rPr lang="fr-FR" sz="2200" dirty="0" err="1" smtClean="0"/>
              <a:t>spectrum</a:t>
            </a:r>
            <a:endParaRPr sz="2200" dirty="0"/>
          </a:p>
        </p:txBody>
      </p:sp>
      <p:sp>
        <p:nvSpPr>
          <p:cNvPr id="362" name="Flèche vers le bas 361"/>
          <p:cNvSpPr/>
          <p:nvPr/>
        </p:nvSpPr>
        <p:spPr>
          <a:xfrm>
            <a:off x="8728688" y="7497478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3" name="Shape 710"/>
          <p:cNvSpPr/>
          <p:nvPr/>
        </p:nvSpPr>
        <p:spPr>
          <a:xfrm>
            <a:off x="7956040" y="8034437"/>
            <a:ext cx="264495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/>
              <a:t>Singular</a:t>
            </a:r>
            <a:r>
              <a:rPr lang="fr-FR" sz="2200" dirty="0" smtClean="0"/>
              <a:t> expansions</a:t>
            </a:r>
            <a:endParaRPr sz="2200" dirty="0"/>
          </a:p>
        </p:txBody>
      </p:sp>
      <p:sp>
        <p:nvSpPr>
          <p:cNvPr id="364" name="Shape 111"/>
          <p:cNvSpPr/>
          <p:nvPr/>
        </p:nvSpPr>
        <p:spPr>
          <a:xfrm>
            <a:off x="7090925" y="8350815"/>
            <a:ext cx="604558" cy="31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</a:t>
            </a:r>
            <a:r>
              <a:rPr lang="fr-FR" sz="2000" dirty="0">
                <a:solidFill>
                  <a:schemeClr val="tx1"/>
                </a:solidFill>
              </a:rPr>
              <a:t>: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342" y="9178842"/>
            <a:ext cx="513574" cy="319483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9931135" y="8552891"/>
            <a:ext cx="965906" cy="598655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7" name="Shape 710"/>
          <p:cNvSpPr/>
          <p:nvPr/>
        </p:nvSpPr>
        <p:spPr>
          <a:xfrm>
            <a:off x="10118940" y="7389250"/>
            <a:ext cx="279403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Ignite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static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correlations</a:t>
            </a:r>
            <a:endParaRPr lang="fr-FR" sz="2000" dirty="0" smtClean="0">
              <a:solidFill>
                <a:srgbClr val="0033CC"/>
              </a:solidFill>
            </a:endParaRPr>
          </a:p>
          <a:p>
            <a:pPr lvl="0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Nature&amp;Strength</a:t>
            </a:r>
            <a:endParaRPr lang="fr-FR" sz="2000" dirty="0" smtClean="0">
              <a:solidFill>
                <a:srgbClr val="0033CC"/>
              </a:solidFill>
            </a:endParaRPr>
          </a:p>
          <a:p>
            <a:pPr lvl="0">
              <a:defRPr sz="1800"/>
            </a:pPr>
            <a:r>
              <a:rPr lang="fr-FR" sz="2000" dirty="0">
                <a:solidFill>
                  <a:srgbClr val="0033CC"/>
                </a:solidFill>
              </a:rPr>
              <a:t>	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 </a:t>
            </a:r>
            <a:r>
              <a:rPr lang="fr-FR" sz="2000" dirty="0" smtClean="0">
                <a:solidFill>
                  <a:srgbClr val="0033CC"/>
                </a:solidFill>
              </a:rPr>
              <a:t>h</a:t>
            </a:r>
            <a:r>
              <a:rPr lang="fr-FR" sz="2000" baseline="30000" dirty="0" smtClean="0">
                <a:solidFill>
                  <a:srgbClr val="0033CC"/>
                </a:solidFill>
              </a:rPr>
              <a:t>(2) </a:t>
            </a:r>
            <a:r>
              <a:rPr lang="fr-FR" sz="2000" dirty="0" smtClean="0">
                <a:solidFill>
                  <a:srgbClr val="0033CC"/>
                </a:solidFill>
              </a:rPr>
              <a:t>in IR</a:t>
            </a:r>
          </a:p>
        </p:txBody>
      </p:sp>
      <p:sp>
        <p:nvSpPr>
          <p:cNvPr id="368" name="Flèche courbée vers la gauche 367"/>
          <p:cNvSpPr/>
          <p:nvPr/>
        </p:nvSpPr>
        <p:spPr>
          <a:xfrm rot="3854498">
            <a:off x="11605613" y="7638016"/>
            <a:ext cx="563341" cy="1884339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375" name="Groupe 374"/>
          <p:cNvGrpSpPr>
            <a:grpSpLocks noChangeAspect="1"/>
          </p:cNvGrpSpPr>
          <p:nvPr/>
        </p:nvGrpSpPr>
        <p:grpSpPr>
          <a:xfrm>
            <a:off x="1708988" y="2796052"/>
            <a:ext cx="1323635" cy="1462299"/>
            <a:chOff x="3186266" y="4048939"/>
            <a:chExt cx="1071195" cy="1290148"/>
          </a:xfrm>
        </p:grpSpPr>
        <p:cxnSp>
          <p:nvCxnSpPr>
            <p:cNvPr id="380" name="Connecteur droit 379"/>
            <p:cNvCxnSpPr/>
            <p:nvPr/>
          </p:nvCxnSpPr>
          <p:spPr>
            <a:xfrm>
              <a:off x="3289679" y="5289944"/>
              <a:ext cx="80367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Ellipse 380"/>
            <p:cNvSpPr>
              <a:spLocks noChangeAspect="1"/>
            </p:cNvSpPr>
            <p:nvPr/>
          </p:nvSpPr>
          <p:spPr>
            <a:xfrm>
              <a:off x="3525798" y="5224235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Ellipse 381"/>
            <p:cNvSpPr>
              <a:spLocks noChangeAspect="1"/>
            </p:cNvSpPr>
            <p:nvPr/>
          </p:nvSpPr>
          <p:spPr>
            <a:xfrm>
              <a:off x="3756466" y="5221129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3" name="Connecteur droit 382"/>
            <p:cNvCxnSpPr/>
            <p:nvPr/>
          </p:nvCxnSpPr>
          <p:spPr>
            <a:xfrm>
              <a:off x="3308504" y="4979455"/>
              <a:ext cx="803678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Ellipse 383"/>
            <p:cNvSpPr>
              <a:spLocks noChangeAspect="1"/>
            </p:cNvSpPr>
            <p:nvPr/>
          </p:nvSpPr>
          <p:spPr>
            <a:xfrm>
              <a:off x="3544623" y="4897796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Ellipse 384"/>
            <p:cNvSpPr>
              <a:spLocks noChangeAspect="1"/>
            </p:cNvSpPr>
            <p:nvPr/>
          </p:nvSpPr>
          <p:spPr>
            <a:xfrm>
              <a:off x="3775291" y="4908137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6" name="Connecteur droit 385"/>
            <p:cNvCxnSpPr/>
            <p:nvPr/>
          </p:nvCxnSpPr>
          <p:spPr>
            <a:xfrm>
              <a:off x="3310029" y="4221088"/>
              <a:ext cx="803678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>
              <a:off x="3321619" y="4783015"/>
              <a:ext cx="803678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Ellipse 387"/>
            <p:cNvSpPr>
              <a:spLocks noChangeAspect="1"/>
            </p:cNvSpPr>
            <p:nvPr/>
          </p:nvSpPr>
          <p:spPr>
            <a:xfrm>
              <a:off x="3420866" y="4728250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Ellipse 388"/>
            <p:cNvSpPr>
              <a:spLocks noChangeAspect="1"/>
            </p:cNvSpPr>
            <p:nvPr/>
          </p:nvSpPr>
          <p:spPr>
            <a:xfrm>
              <a:off x="3774959" y="4725144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Ellipse 389"/>
            <p:cNvSpPr>
              <a:spLocks noChangeAspect="1"/>
            </p:cNvSpPr>
            <p:nvPr/>
          </p:nvSpPr>
          <p:spPr>
            <a:xfrm>
              <a:off x="3600160" y="4728250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Ellipse 390"/>
            <p:cNvSpPr>
              <a:spLocks noChangeAspect="1"/>
            </p:cNvSpPr>
            <p:nvPr/>
          </p:nvSpPr>
          <p:spPr>
            <a:xfrm>
              <a:off x="3924957" y="4725144"/>
              <a:ext cx="113400" cy="114852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2" name="Connecteur droit 391"/>
            <p:cNvCxnSpPr/>
            <p:nvPr/>
          </p:nvCxnSpPr>
          <p:spPr>
            <a:xfrm>
              <a:off x="3310574" y="4048939"/>
              <a:ext cx="80367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>
              <a:off x="3186266" y="4517212"/>
              <a:ext cx="1071195" cy="2824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4" name="Groupe 393"/>
          <p:cNvGrpSpPr>
            <a:grpSpLocks noChangeAspect="1"/>
          </p:cNvGrpSpPr>
          <p:nvPr/>
        </p:nvGrpSpPr>
        <p:grpSpPr>
          <a:xfrm>
            <a:off x="8367934" y="2779605"/>
            <a:ext cx="1677488" cy="1492721"/>
            <a:chOff x="121987" y="5614644"/>
            <a:chExt cx="533406" cy="474654"/>
          </a:xfrm>
        </p:grpSpPr>
        <p:grpSp>
          <p:nvGrpSpPr>
            <p:cNvPr id="404" name="Groupe 403"/>
            <p:cNvGrpSpPr>
              <a:grpSpLocks noChangeAspect="1"/>
            </p:cNvGrpSpPr>
            <p:nvPr/>
          </p:nvGrpSpPr>
          <p:grpSpPr>
            <a:xfrm>
              <a:off x="121987" y="5614644"/>
              <a:ext cx="533406" cy="474654"/>
              <a:chOff x="3132715" y="4219641"/>
              <a:chExt cx="1258028" cy="1119446"/>
            </a:xfrm>
          </p:grpSpPr>
          <p:cxnSp>
            <p:nvCxnSpPr>
              <p:cNvPr id="409" name="Connecteur droit 408"/>
              <p:cNvCxnSpPr/>
              <p:nvPr/>
            </p:nvCxnSpPr>
            <p:spPr>
              <a:xfrm>
                <a:off x="3299104" y="5289944"/>
                <a:ext cx="80367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" name="Ellipse 409"/>
              <p:cNvSpPr>
                <a:spLocks noChangeAspect="1"/>
              </p:cNvSpPr>
              <p:nvPr/>
            </p:nvSpPr>
            <p:spPr>
              <a:xfrm>
                <a:off x="3525798" y="5224235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Ellipse 410"/>
              <p:cNvSpPr>
                <a:spLocks noChangeAspect="1"/>
              </p:cNvSpPr>
              <p:nvPr/>
            </p:nvSpPr>
            <p:spPr>
              <a:xfrm>
                <a:off x="3756466" y="5221129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2" name="Connecteur droit 411"/>
              <p:cNvCxnSpPr/>
              <p:nvPr/>
            </p:nvCxnSpPr>
            <p:spPr>
              <a:xfrm>
                <a:off x="3307694" y="4979455"/>
                <a:ext cx="803678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" name="Ellipse 412"/>
              <p:cNvSpPr>
                <a:spLocks noChangeAspect="1"/>
              </p:cNvSpPr>
              <p:nvPr/>
            </p:nvSpPr>
            <p:spPr>
              <a:xfrm>
                <a:off x="3544623" y="4897796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4" name="Ellipse 413"/>
              <p:cNvSpPr>
                <a:spLocks noChangeAspect="1"/>
              </p:cNvSpPr>
              <p:nvPr/>
            </p:nvSpPr>
            <p:spPr>
              <a:xfrm>
                <a:off x="3775291" y="4908137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5" name="Connecteur droit 414"/>
              <p:cNvCxnSpPr/>
              <p:nvPr/>
            </p:nvCxnSpPr>
            <p:spPr>
              <a:xfrm>
                <a:off x="3310030" y="4424585"/>
                <a:ext cx="803679" cy="0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Connecteur droit 415"/>
              <p:cNvCxnSpPr/>
              <p:nvPr/>
            </p:nvCxnSpPr>
            <p:spPr>
              <a:xfrm>
                <a:off x="3321619" y="4783015"/>
                <a:ext cx="803678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7" name="Ellipse 416"/>
              <p:cNvSpPr>
                <a:spLocks noChangeAspect="1"/>
              </p:cNvSpPr>
              <p:nvPr/>
            </p:nvSpPr>
            <p:spPr>
              <a:xfrm>
                <a:off x="3420866" y="4728250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8" name="Ellipse 417"/>
              <p:cNvSpPr>
                <a:spLocks noChangeAspect="1"/>
              </p:cNvSpPr>
              <p:nvPr/>
            </p:nvSpPr>
            <p:spPr>
              <a:xfrm>
                <a:off x="3775769" y="4725144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9" name="Ellipse 418"/>
              <p:cNvSpPr>
                <a:spLocks noChangeAspect="1"/>
              </p:cNvSpPr>
              <p:nvPr/>
            </p:nvSpPr>
            <p:spPr>
              <a:xfrm>
                <a:off x="3600160" y="4728250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0" name="Ellipse 419"/>
              <p:cNvSpPr>
                <a:spLocks noChangeAspect="1"/>
              </p:cNvSpPr>
              <p:nvPr/>
            </p:nvSpPr>
            <p:spPr>
              <a:xfrm>
                <a:off x="3924957" y="4725144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21" name="Connecteur droit 420"/>
              <p:cNvCxnSpPr/>
              <p:nvPr/>
            </p:nvCxnSpPr>
            <p:spPr>
              <a:xfrm>
                <a:off x="3321620" y="4219641"/>
                <a:ext cx="80367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Connecteur droit 421"/>
              <p:cNvCxnSpPr/>
              <p:nvPr/>
            </p:nvCxnSpPr>
            <p:spPr>
              <a:xfrm>
                <a:off x="3132715" y="4412498"/>
                <a:ext cx="1258028" cy="282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6" name="Ellipse 395"/>
            <p:cNvSpPr>
              <a:spLocks noChangeAspect="1"/>
            </p:cNvSpPr>
            <p:nvPr/>
          </p:nvSpPr>
          <p:spPr>
            <a:xfrm>
              <a:off x="204912" y="5673948"/>
              <a:ext cx="48082" cy="48698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7" name="Ellipse 396"/>
            <p:cNvSpPr>
              <a:spLocks noChangeAspect="1"/>
            </p:cNvSpPr>
            <p:nvPr/>
          </p:nvSpPr>
          <p:spPr>
            <a:xfrm>
              <a:off x="264904" y="5671858"/>
              <a:ext cx="48082" cy="48698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Ellipse 397"/>
            <p:cNvSpPr>
              <a:spLocks noChangeAspect="1"/>
            </p:cNvSpPr>
            <p:nvPr/>
          </p:nvSpPr>
          <p:spPr>
            <a:xfrm>
              <a:off x="332036" y="567394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Ellipse 398"/>
            <p:cNvSpPr>
              <a:spLocks noChangeAspect="1"/>
            </p:cNvSpPr>
            <p:nvPr/>
          </p:nvSpPr>
          <p:spPr>
            <a:xfrm>
              <a:off x="395536" y="567603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Ellipse 399"/>
            <p:cNvSpPr>
              <a:spLocks noChangeAspect="1"/>
            </p:cNvSpPr>
            <p:nvPr/>
          </p:nvSpPr>
          <p:spPr>
            <a:xfrm>
              <a:off x="455528" y="567394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Ellipse 400"/>
            <p:cNvSpPr>
              <a:spLocks noChangeAspect="1"/>
            </p:cNvSpPr>
            <p:nvPr/>
          </p:nvSpPr>
          <p:spPr>
            <a:xfrm>
              <a:off x="522660" y="567603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07017" y="5497308"/>
            <a:ext cx="5697997" cy="1873497"/>
            <a:chOff x="307017" y="5497308"/>
            <a:chExt cx="5697997" cy="1873497"/>
          </a:xfrm>
        </p:grpSpPr>
        <p:cxnSp>
          <p:nvCxnSpPr>
            <p:cNvPr id="430" name="Connecteur droit 429"/>
            <p:cNvCxnSpPr/>
            <p:nvPr/>
          </p:nvCxnSpPr>
          <p:spPr>
            <a:xfrm>
              <a:off x="1828010" y="626603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Connecteur droit 423"/>
            <p:cNvCxnSpPr/>
            <p:nvPr/>
          </p:nvCxnSpPr>
          <p:spPr>
            <a:xfrm>
              <a:off x="1830160" y="615367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Connecteur droit 426"/>
            <p:cNvCxnSpPr/>
            <p:nvPr/>
          </p:nvCxnSpPr>
          <p:spPr>
            <a:xfrm>
              <a:off x="1839774" y="6593324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Connecteur droit 430"/>
            <p:cNvCxnSpPr/>
            <p:nvPr/>
          </p:nvCxnSpPr>
          <p:spPr>
            <a:xfrm>
              <a:off x="1828684" y="635702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>
              <a:off x="1828684" y="5961729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Connecteur droit 436"/>
            <p:cNvCxnSpPr/>
            <p:nvPr/>
          </p:nvCxnSpPr>
          <p:spPr>
            <a:xfrm>
              <a:off x="1716025" y="7256759"/>
              <a:ext cx="1323635" cy="320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Connecteur droit 437"/>
            <p:cNvCxnSpPr/>
            <p:nvPr/>
          </p:nvCxnSpPr>
          <p:spPr>
            <a:xfrm>
              <a:off x="1831019" y="609494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Connecteur droit 438"/>
            <p:cNvCxnSpPr/>
            <p:nvPr/>
          </p:nvCxnSpPr>
          <p:spPr>
            <a:xfrm>
              <a:off x="1839774" y="6517840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Shape 111"/>
            <p:cNvSpPr/>
            <p:nvPr/>
          </p:nvSpPr>
          <p:spPr>
            <a:xfrm>
              <a:off x="307017" y="7063028"/>
              <a:ext cx="1276123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Vacuum</a:t>
              </a:r>
            </a:p>
          </p:txBody>
        </p:sp>
        <p:sp>
          <p:nvSpPr>
            <p:cNvPr id="441" name="Shape 111"/>
            <p:cNvSpPr/>
            <p:nvPr/>
          </p:nvSpPr>
          <p:spPr>
            <a:xfrm>
              <a:off x="3164869" y="6740943"/>
              <a:ext cx="284014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Gap to first </a:t>
              </a:r>
              <a:r>
                <a:rPr lang="fr-FR" sz="2000" dirty="0" err="1" smtClean="0">
                  <a:solidFill>
                    <a:schemeClr val="tx1"/>
                  </a:solidFill>
                </a:rPr>
                <a:t>excited</a:t>
              </a:r>
              <a:r>
                <a:rPr lang="fr-FR" sz="2000" dirty="0" smtClean="0">
                  <a:solidFill>
                    <a:schemeClr val="tx1"/>
                  </a:solidFill>
                </a:rPr>
                <a:t> state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3039660" y="6593324"/>
              <a:ext cx="0" cy="663435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421" y="5497308"/>
              <a:ext cx="226438" cy="455456"/>
            </a:xfrm>
            <a:prstGeom prst="rect">
              <a:avLst/>
            </a:prstGeom>
          </p:spPr>
        </p:pic>
      </p:grpSp>
      <p:grpSp>
        <p:nvGrpSpPr>
          <p:cNvPr id="19" name="Groupe 18"/>
          <p:cNvGrpSpPr/>
          <p:nvPr/>
        </p:nvGrpSpPr>
        <p:grpSpPr>
          <a:xfrm>
            <a:off x="7161191" y="5458507"/>
            <a:ext cx="5761223" cy="1956751"/>
            <a:chOff x="6909403" y="5458507"/>
            <a:chExt cx="5761223" cy="1956751"/>
          </a:xfrm>
        </p:grpSpPr>
        <p:cxnSp>
          <p:nvCxnSpPr>
            <p:cNvPr id="443" name="Connecteur droit 442"/>
            <p:cNvCxnSpPr/>
            <p:nvPr/>
          </p:nvCxnSpPr>
          <p:spPr>
            <a:xfrm>
              <a:off x="8430396" y="628319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>
              <a:off x="8432546" y="617083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8442160" y="656953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Connecteur droit 445"/>
            <p:cNvCxnSpPr/>
            <p:nvPr/>
          </p:nvCxnSpPr>
          <p:spPr>
            <a:xfrm>
              <a:off x="8431070" y="6374181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Connecteur droit 446"/>
            <p:cNvCxnSpPr/>
            <p:nvPr/>
          </p:nvCxnSpPr>
          <p:spPr>
            <a:xfrm>
              <a:off x="8431070" y="592429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Connecteur droit 447"/>
            <p:cNvCxnSpPr/>
            <p:nvPr/>
          </p:nvCxnSpPr>
          <p:spPr>
            <a:xfrm>
              <a:off x="8304763" y="7273917"/>
              <a:ext cx="1323635" cy="320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Connecteur droit 448"/>
            <p:cNvCxnSpPr/>
            <p:nvPr/>
          </p:nvCxnSpPr>
          <p:spPr>
            <a:xfrm>
              <a:off x="8433405" y="611210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Connecteur droit 449"/>
            <p:cNvCxnSpPr/>
            <p:nvPr/>
          </p:nvCxnSpPr>
          <p:spPr>
            <a:xfrm>
              <a:off x="8442160" y="6494054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Shape 111"/>
            <p:cNvSpPr/>
            <p:nvPr/>
          </p:nvSpPr>
          <p:spPr>
            <a:xfrm>
              <a:off x="6909403" y="7107481"/>
              <a:ext cx="1276123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Vacuum</a:t>
              </a:r>
            </a:p>
          </p:txBody>
        </p:sp>
        <p:sp>
          <p:nvSpPr>
            <p:cNvPr id="452" name="Shape 111"/>
            <p:cNvSpPr/>
            <p:nvPr/>
          </p:nvSpPr>
          <p:spPr>
            <a:xfrm>
              <a:off x="9830481" y="7020009"/>
              <a:ext cx="284014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dirty="0" smtClean="0">
                  <a:solidFill>
                    <a:schemeClr val="tx1"/>
                  </a:solidFill>
                </a:rPr>
                <a:t>No gap</a:t>
              </a:r>
            </a:p>
          </p:txBody>
        </p:sp>
        <p:cxnSp>
          <p:nvCxnSpPr>
            <p:cNvPr id="454" name="Connecteur droit 453"/>
            <p:cNvCxnSpPr/>
            <p:nvPr/>
          </p:nvCxnSpPr>
          <p:spPr>
            <a:xfrm>
              <a:off x="8446589" y="6923061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Connecteur droit 454"/>
            <p:cNvCxnSpPr/>
            <p:nvPr/>
          </p:nvCxnSpPr>
          <p:spPr>
            <a:xfrm>
              <a:off x="8448739" y="709730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Connecteur droit 455"/>
            <p:cNvCxnSpPr/>
            <p:nvPr/>
          </p:nvCxnSpPr>
          <p:spPr>
            <a:xfrm>
              <a:off x="8458353" y="7250350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Connecteur droit 456"/>
            <p:cNvCxnSpPr/>
            <p:nvPr/>
          </p:nvCxnSpPr>
          <p:spPr>
            <a:xfrm>
              <a:off x="8447263" y="712323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>
              <a:off x="8449598" y="698398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>
              <a:off x="8458353" y="717486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>
              <a:off x="8442160" y="6836479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8444432" y="721966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2" name="Image 4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1671" y="5458507"/>
              <a:ext cx="226438" cy="455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999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2" grpId="0" animBg="1"/>
      <p:bldP spid="305" grpId="0" animBg="1"/>
      <p:bldP spid="306" grpId="0" animBg="1"/>
      <p:bldP spid="307" grpId="0" animBg="1"/>
      <p:bldP spid="31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6" grpId="0" animBg="1"/>
      <p:bldP spid="367" grpId="0" animBg="1"/>
      <p:bldP spid="3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Static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and (</a:t>
            </a:r>
            <a:r>
              <a:rPr lang="fr-FR" sz="3600" dirty="0" err="1" smtClean="0">
                <a:solidFill>
                  <a:srgbClr val="0033CC"/>
                </a:solidFill>
              </a:rPr>
              <a:t>near</a:t>
            </a:r>
            <a:r>
              <a:rPr lang="fr-FR" sz="3600" dirty="0" smtClean="0">
                <a:solidFill>
                  <a:srgbClr val="0033CC"/>
                </a:solidFill>
              </a:rPr>
              <a:t>) </a:t>
            </a:r>
            <a:r>
              <a:rPr lang="fr-FR" sz="3600" dirty="0" err="1" smtClean="0">
                <a:solidFill>
                  <a:srgbClr val="0033CC"/>
                </a:solidFill>
              </a:rPr>
              <a:t>degenerate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systems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03" name="Shape 710"/>
          <p:cNvSpPr/>
          <p:nvPr/>
        </p:nvSpPr>
        <p:spPr>
          <a:xfrm>
            <a:off x="64472" y="2295772"/>
            <a:ext cx="710450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Multi-</a:t>
            </a:r>
            <a:r>
              <a:rPr lang="fr-FR" sz="2200" b="1" dirty="0" err="1" smtClean="0"/>
              <a:t>reference</a:t>
            </a:r>
            <a:r>
              <a:rPr lang="fr-FR" sz="2200" b="1" dirty="0" smtClean="0"/>
              <a:t> </a:t>
            </a:r>
            <a:r>
              <a:rPr lang="fr-FR" sz="2200" dirty="0" smtClean="0"/>
              <a:t>(MR) state </a:t>
            </a:r>
            <a:r>
              <a:rPr lang="fr-FR" sz="2200" dirty="0" err="1" smtClean="0"/>
              <a:t>from</a:t>
            </a:r>
            <a:r>
              <a:rPr lang="fr-FR" sz="2200" dirty="0" smtClean="0"/>
              <a:t> </a:t>
            </a:r>
            <a:r>
              <a:rPr lang="fr-FR" sz="2200" b="1" dirty="0" err="1" smtClean="0"/>
              <a:t>orthonormal</a:t>
            </a:r>
            <a:r>
              <a:rPr lang="fr-FR" sz="2200" b="1" dirty="0" smtClean="0"/>
              <a:t> EE </a:t>
            </a:r>
            <a:r>
              <a:rPr lang="fr-FR" sz="2200" dirty="0" smtClean="0"/>
              <a:t>in IR </a:t>
            </a:r>
            <a:endParaRPr sz="2200" dirty="0"/>
          </a:p>
        </p:txBody>
      </p:sp>
      <p:sp>
        <p:nvSpPr>
          <p:cNvPr id="2" name="Flèche vers le bas 1"/>
          <p:cNvSpPr/>
          <p:nvPr/>
        </p:nvSpPr>
        <p:spPr>
          <a:xfrm>
            <a:off x="1362349" y="5233187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4" name="ZoneTexte 303"/>
          <p:cNvSpPr txBox="1"/>
          <p:nvPr/>
        </p:nvSpPr>
        <p:spPr>
          <a:xfrm>
            <a:off x="133412" y="1651780"/>
            <a:ext cx="53666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II. Possible remedies</a:t>
            </a:r>
            <a:endParaRPr lang="en-US" sz="2400" b="1" dirty="0"/>
          </a:p>
        </p:txBody>
      </p:sp>
      <p:sp>
        <p:nvSpPr>
          <p:cNvPr id="45" name="Shape 710"/>
          <p:cNvSpPr/>
          <p:nvPr/>
        </p:nvSpPr>
        <p:spPr>
          <a:xfrm>
            <a:off x="92467" y="5894455"/>
            <a:ext cx="528349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/>
              <a:t>Controlled</a:t>
            </a:r>
            <a:r>
              <a:rPr lang="fr-FR" sz="2200" dirty="0" smtClean="0"/>
              <a:t> expansions on top of MR state</a:t>
            </a:r>
            <a:endParaRPr sz="2200" dirty="0"/>
          </a:p>
        </p:txBody>
      </p:sp>
      <p:sp>
        <p:nvSpPr>
          <p:cNvPr id="46" name="Flèche vers le bas 45"/>
          <p:cNvSpPr/>
          <p:nvPr/>
        </p:nvSpPr>
        <p:spPr>
          <a:xfrm>
            <a:off x="1362349" y="7555343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7" name="Shape 710"/>
          <p:cNvSpPr/>
          <p:nvPr/>
        </p:nvSpPr>
        <p:spPr>
          <a:xfrm>
            <a:off x="963467" y="8270828"/>
            <a:ext cx="18129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/>
              <a:t>Typical</a:t>
            </a:r>
            <a:r>
              <a:rPr lang="fr-FR" sz="2200" dirty="0" smtClean="0"/>
              <a:t> of QC</a:t>
            </a:r>
            <a:endParaRPr sz="2200" dirty="0"/>
          </a:p>
        </p:txBody>
      </p:sp>
      <p:sp>
        <p:nvSpPr>
          <p:cNvPr id="48" name="Shape 710"/>
          <p:cNvSpPr/>
          <p:nvPr/>
        </p:nvSpPr>
        <p:spPr>
          <a:xfrm>
            <a:off x="7401849" y="2295772"/>
            <a:ext cx="54085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err="1" smtClean="0"/>
              <a:t>Spontaneous</a:t>
            </a:r>
            <a:r>
              <a:rPr lang="fr-FR" sz="2200" b="1" dirty="0" smtClean="0"/>
              <a:t> </a:t>
            </a:r>
            <a:r>
              <a:rPr lang="fr-FR" sz="2200" b="1" dirty="0" err="1" smtClean="0"/>
              <a:t>symmetry-breaking</a:t>
            </a:r>
            <a:r>
              <a:rPr lang="fr-FR" sz="2200" dirty="0" smtClean="0"/>
              <a:t> (SSB)</a:t>
            </a:r>
            <a:endParaRPr sz="2200" dirty="0"/>
          </a:p>
        </p:txBody>
      </p:sp>
      <p:sp>
        <p:nvSpPr>
          <p:cNvPr id="49" name="Flèche vers le bas 48"/>
          <p:cNvSpPr/>
          <p:nvPr/>
        </p:nvSpPr>
        <p:spPr>
          <a:xfrm>
            <a:off x="9033334" y="5233184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Shape 710"/>
          <p:cNvSpPr/>
          <p:nvPr/>
        </p:nvSpPr>
        <p:spPr>
          <a:xfrm>
            <a:off x="7231501" y="5881630"/>
            <a:ext cx="352340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b="1" dirty="0" smtClean="0"/>
              <a:t>Gap-full</a:t>
            </a:r>
            <a:r>
              <a:rPr lang="fr-FR" sz="2200" dirty="0" smtClean="0"/>
              <a:t> SSB-EE </a:t>
            </a:r>
            <a:r>
              <a:rPr lang="fr-FR" sz="2200" dirty="0" err="1" smtClean="0"/>
              <a:t>spectrum</a:t>
            </a:r>
            <a:endParaRPr sz="2200" dirty="0"/>
          </a:p>
        </p:txBody>
      </p:sp>
      <p:sp>
        <p:nvSpPr>
          <p:cNvPr id="51" name="Flèche vers le bas 50"/>
          <p:cNvSpPr/>
          <p:nvPr/>
        </p:nvSpPr>
        <p:spPr>
          <a:xfrm>
            <a:off x="9086695" y="6535641"/>
            <a:ext cx="897793" cy="406484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2" name="Shape 710"/>
          <p:cNvSpPr/>
          <p:nvPr/>
        </p:nvSpPr>
        <p:spPr>
          <a:xfrm>
            <a:off x="5338820" y="7072600"/>
            <a:ext cx="766876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err="1" smtClean="0"/>
              <a:t>Controlled</a:t>
            </a:r>
            <a:r>
              <a:rPr lang="fr-FR" sz="2200" dirty="0" smtClean="0"/>
              <a:t> expansions on top of </a:t>
            </a:r>
            <a:r>
              <a:rPr lang="fr-FR" sz="2200" b="1" dirty="0" smtClean="0"/>
              <a:t>single-</a:t>
            </a:r>
            <a:r>
              <a:rPr lang="fr-FR" sz="2200" b="1" dirty="0" err="1" smtClean="0"/>
              <a:t>reference</a:t>
            </a:r>
            <a:r>
              <a:rPr lang="fr-FR" sz="2200" dirty="0" smtClean="0"/>
              <a:t> SSB state</a:t>
            </a:r>
            <a:endParaRPr sz="2200" dirty="0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138" y="8705831"/>
            <a:ext cx="4914868" cy="93014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006" y="9170905"/>
            <a:ext cx="507192" cy="297844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7588159" y="9102666"/>
            <a:ext cx="832514" cy="311492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7" name="Shape 710"/>
          <p:cNvSpPr/>
          <p:nvPr/>
        </p:nvSpPr>
        <p:spPr>
          <a:xfrm>
            <a:off x="5190559" y="9115848"/>
            <a:ext cx="196848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Breaking</a:t>
            </a:r>
            <a:r>
              <a:rPr lang="fr-FR" sz="2000" dirty="0" smtClean="0">
                <a:solidFill>
                  <a:srgbClr val="0033CC"/>
                </a:solidFill>
              </a:rPr>
              <a:t> of U(1)</a:t>
            </a:r>
          </a:p>
        </p:txBody>
      </p:sp>
      <p:sp>
        <p:nvSpPr>
          <p:cNvPr id="58" name="Shape 710"/>
          <p:cNvSpPr/>
          <p:nvPr/>
        </p:nvSpPr>
        <p:spPr>
          <a:xfrm>
            <a:off x="700717" y="8801550"/>
            <a:ext cx="255358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MR-MBPT, MR-CC…</a:t>
            </a:r>
          </a:p>
        </p:txBody>
      </p:sp>
      <p:sp>
        <p:nvSpPr>
          <p:cNvPr id="59" name="Shape 710"/>
          <p:cNvSpPr/>
          <p:nvPr/>
        </p:nvSpPr>
        <p:spPr>
          <a:xfrm>
            <a:off x="5652287" y="3462622"/>
            <a:ext cx="2720296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1) Break SU(2)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	UHF state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2) Break U(1)</a:t>
            </a:r>
          </a:p>
          <a:p>
            <a:pPr lvl="0">
              <a:defRPr sz="1800"/>
            </a:pPr>
            <a:r>
              <a:rPr lang="fr-FR" sz="2000" b="1" dirty="0" smtClean="0">
                <a:solidFill>
                  <a:srgbClr val="0033CC"/>
                </a:solidFill>
              </a:rPr>
              <a:t>	HFB state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3) Break </a:t>
            </a:r>
            <a:r>
              <a:rPr lang="fr-FR" sz="2000" dirty="0" err="1" smtClean="0">
                <a:solidFill>
                  <a:srgbClr val="0033CC"/>
                </a:solidFill>
              </a:rPr>
              <a:t>both</a:t>
            </a:r>
            <a:r>
              <a:rPr lang="fr-FR" sz="2000" dirty="0" smtClean="0">
                <a:solidFill>
                  <a:srgbClr val="0033CC"/>
                </a:solidFill>
              </a:rPr>
              <a:t> or </a:t>
            </a:r>
            <a:r>
              <a:rPr lang="fr-FR" sz="2000" dirty="0" err="1" smtClean="0">
                <a:solidFill>
                  <a:srgbClr val="0033CC"/>
                </a:solidFill>
              </a:rPr>
              <a:t>others</a:t>
            </a:r>
            <a:endParaRPr lang="fr-FR" sz="2000" dirty="0" smtClean="0">
              <a:solidFill>
                <a:srgbClr val="0033CC"/>
              </a:solidFill>
            </a:endParaRPr>
          </a:p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	UHFB state</a:t>
            </a:r>
          </a:p>
        </p:txBody>
      </p:sp>
      <p:sp>
        <p:nvSpPr>
          <p:cNvPr id="61" name="Shape 710"/>
          <p:cNvSpPr/>
          <p:nvPr/>
        </p:nvSpPr>
        <p:spPr>
          <a:xfrm>
            <a:off x="6033870" y="1551975"/>
            <a:ext cx="305211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Depends</a:t>
            </a:r>
            <a:r>
              <a:rPr lang="fr-FR" sz="2000" dirty="0" smtClean="0">
                <a:solidFill>
                  <a:srgbClr val="0033CC"/>
                </a:solidFill>
              </a:rPr>
              <a:t> on SOS vs DOS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795287" y="8751957"/>
            <a:ext cx="4105291" cy="952541"/>
            <a:chOff x="3447402" y="6622156"/>
            <a:chExt cx="4105291" cy="952541"/>
          </a:xfrm>
        </p:grpSpPr>
        <p:sp>
          <p:nvSpPr>
            <p:cNvPr id="62" name="Shape 710"/>
            <p:cNvSpPr/>
            <p:nvPr/>
          </p:nvSpPr>
          <p:spPr>
            <a:xfrm>
              <a:off x="4272795" y="6622156"/>
              <a:ext cx="1780937" cy="4411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200" dirty="0" err="1" smtClean="0"/>
                <a:t>Typical</a:t>
              </a:r>
              <a:r>
                <a:rPr lang="fr-FR" sz="2200" dirty="0" smtClean="0"/>
                <a:t> of NP</a:t>
              </a:r>
              <a:endParaRPr sz="2200" dirty="0"/>
            </a:p>
          </p:txBody>
        </p:sp>
        <p:sp>
          <p:nvSpPr>
            <p:cNvPr id="63" name="Shape 710"/>
            <p:cNvSpPr/>
            <p:nvPr/>
          </p:nvSpPr>
          <p:spPr>
            <a:xfrm>
              <a:off x="3447402" y="7164328"/>
              <a:ext cx="4105291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>
                <a:defRPr sz="1800"/>
              </a:pPr>
              <a:r>
                <a:rPr lang="fr-FR" sz="2000" dirty="0" smtClean="0">
                  <a:solidFill>
                    <a:srgbClr val="0033CC"/>
                  </a:solidFill>
                </a:rPr>
                <a:t>GSCGF, BMBPT, BCC, GSCGF,…</a:t>
              </a:r>
            </a:p>
          </p:txBody>
        </p:sp>
      </p:grpSp>
      <p:sp>
        <p:nvSpPr>
          <p:cNvPr id="66" name="Shape 710"/>
          <p:cNvSpPr/>
          <p:nvPr/>
        </p:nvSpPr>
        <p:spPr>
          <a:xfrm>
            <a:off x="9906449" y="1524260"/>
            <a:ext cx="221855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0033CC"/>
                </a:solidFill>
              </a:rPr>
              <a:t>[</a:t>
            </a:r>
            <a:r>
              <a:rPr lang="fr-FR" sz="1800" dirty="0" err="1" smtClean="0">
                <a:solidFill>
                  <a:srgbClr val="0033CC"/>
                </a:solidFill>
              </a:rPr>
              <a:t>See</a:t>
            </a:r>
            <a:r>
              <a:rPr lang="fr-FR" sz="1800" dirty="0" smtClean="0">
                <a:solidFill>
                  <a:srgbClr val="0033CC"/>
                </a:solidFill>
              </a:rPr>
              <a:t> talk by B. Bally]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134188" y="3329597"/>
            <a:ext cx="1323635" cy="1352823"/>
            <a:chOff x="1134188" y="3206765"/>
            <a:chExt cx="1323635" cy="1352823"/>
          </a:xfrm>
        </p:grpSpPr>
        <p:cxnSp>
          <p:nvCxnSpPr>
            <p:cNvPr id="68" name="Connecteur droit 67"/>
            <p:cNvCxnSpPr/>
            <p:nvPr/>
          </p:nvCxnSpPr>
          <p:spPr>
            <a:xfrm>
              <a:off x="1259821" y="356566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1261971" y="345330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1271585" y="385200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1260495" y="3656651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1260495" y="320676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1134188" y="4556387"/>
              <a:ext cx="1323635" cy="320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1262830" y="339457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1271585" y="3776524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1276014" y="4205531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1278164" y="437977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1287778" y="4532820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1276688" y="440570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1279023" y="426645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>
              <a:off x="1287778" y="4457336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1271585" y="4118949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1273857" y="450213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à coins arrondis 5"/>
          <p:cNvSpPr/>
          <p:nvPr/>
        </p:nvSpPr>
        <p:spPr>
          <a:xfrm>
            <a:off x="1134188" y="4143175"/>
            <a:ext cx="1323635" cy="644157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8" name="Shape 710"/>
          <p:cNvSpPr/>
          <p:nvPr/>
        </p:nvSpPr>
        <p:spPr>
          <a:xfrm>
            <a:off x="2400092" y="5202742"/>
            <a:ext cx="373499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Re</a:t>
            </a:r>
            <a:r>
              <a:rPr lang="fr-FR" sz="2000" dirty="0" smtClean="0">
                <a:solidFill>
                  <a:schemeClr val="tx1"/>
                </a:solidFill>
              </a:rPr>
              <a:t>-opens a gap in EE </a:t>
            </a:r>
            <a:r>
              <a:rPr lang="fr-FR" sz="2000" dirty="0" err="1" smtClean="0">
                <a:solidFill>
                  <a:schemeClr val="tx1"/>
                </a:solidFill>
              </a:rPr>
              <a:t>spectrum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sp>
        <p:nvSpPr>
          <p:cNvPr id="89" name="Shape 710"/>
          <p:cNvSpPr/>
          <p:nvPr/>
        </p:nvSpPr>
        <p:spPr>
          <a:xfrm>
            <a:off x="133809" y="4098570"/>
            <a:ext cx="8303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« IR »</a:t>
            </a:r>
          </a:p>
          <a:p>
            <a:pPr lvl="0" algn="ctr">
              <a:defRPr sz="1800"/>
            </a:pPr>
            <a:r>
              <a:rPr lang="fr-FR" sz="2000" dirty="0" err="1">
                <a:solidFill>
                  <a:srgbClr val="0033CC"/>
                </a:solidFill>
              </a:rPr>
              <a:t>S</a:t>
            </a:r>
            <a:r>
              <a:rPr lang="fr-FR" sz="2000" dirty="0" err="1" smtClean="0">
                <a:solidFill>
                  <a:srgbClr val="0033CC"/>
                </a:solidFill>
              </a:rPr>
              <a:t>pace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  <p:sp>
        <p:nvSpPr>
          <p:cNvPr id="90" name="Shape 710"/>
          <p:cNvSpPr/>
          <p:nvPr/>
        </p:nvSpPr>
        <p:spPr>
          <a:xfrm>
            <a:off x="115049" y="3117002"/>
            <a:ext cx="88646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smtClean="0">
                <a:solidFill>
                  <a:srgbClr val="FF0000"/>
                </a:solidFill>
              </a:rPr>
              <a:t>« UV »</a:t>
            </a:r>
          </a:p>
          <a:p>
            <a:pPr lvl="0" algn="ctr">
              <a:defRPr sz="1800"/>
            </a:pPr>
            <a:r>
              <a:rPr lang="fr-FR" sz="2000" dirty="0" err="1">
                <a:solidFill>
                  <a:srgbClr val="FF0000"/>
                </a:solidFill>
              </a:rPr>
              <a:t>S</a:t>
            </a:r>
            <a:r>
              <a:rPr lang="fr-FR" sz="2000" dirty="0" err="1" smtClean="0">
                <a:solidFill>
                  <a:srgbClr val="FF0000"/>
                </a:solidFill>
              </a:rPr>
              <a:t>pace</a:t>
            </a:r>
            <a:endParaRPr lang="fr-FR" sz="2000" dirty="0" smtClean="0">
              <a:solidFill>
                <a:srgbClr val="FF0000"/>
              </a:solidFill>
            </a:endParaRP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27" y="2863580"/>
            <a:ext cx="226438" cy="455456"/>
          </a:xfrm>
          <a:prstGeom prst="rect">
            <a:avLst/>
          </a:prstGeom>
        </p:spPr>
      </p:pic>
      <p:sp>
        <p:nvSpPr>
          <p:cNvPr id="92" name="Rectangle à coins arrondis 91"/>
          <p:cNvSpPr/>
          <p:nvPr/>
        </p:nvSpPr>
        <p:spPr>
          <a:xfrm>
            <a:off x="1137208" y="2896236"/>
            <a:ext cx="1320615" cy="1128063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4271749" y="2746108"/>
            <a:ext cx="2634018" cy="0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4949404" y="2759756"/>
            <a:ext cx="639354" cy="1328215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00" name="Groupe 99"/>
          <p:cNvGrpSpPr>
            <a:grpSpLocks noChangeAspect="1"/>
          </p:cNvGrpSpPr>
          <p:nvPr/>
        </p:nvGrpSpPr>
        <p:grpSpPr>
          <a:xfrm>
            <a:off x="7581929" y="3057410"/>
            <a:ext cx="1677488" cy="1492721"/>
            <a:chOff x="121987" y="5614644"/>
            <a:chExt cx="533406" cy="474654"/>
          </a:xfrm>
        </p:grpSpPr>
        <p:grpSp>
          <p:nvGrpSpPr>
            <p:cNvPr id="101" name="Groupe 100"/>
            <p:cNvGrpSpPr>
              <a:grpSpLocks noChangeAspect="1"/>
            </p:cNvGrpSpPr>
            <p:nvPr/>
          </p:nvGrpSpPr>
          <p:grpSpPr>
            <a:xfrm>
              <a:off x="121987" y="5614644"/>
              <a:ext cx="533406" cy="474654"/>
              <a:chOff x="3132715" y="4219641"/>
              <a:chExt cx="1258028" cy="1119446"/>
            </a:xfrm>
          </p:grpSpPr>
          <p:cxnSp>
            <p:nvCxnSpPr>
              <p:cNvPr id="109" name="Connecteur droit 108"/>
              <p:cNvCxnSpPr/>
              <p:nvPr/>
            </p:nvCxnSpPr>
            <p:spPr>
              <a:xfrm>
                <a:off x="3299104" y="5289944"/>
                <a:ext cx="80367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Ellipse 109"/>
              <p:cNvSpPr>
                <a:spLocks noChangeAspect="1"/>
              </p:cNvSpPr>
              <p:nvPr/>
            </p:nvSpPr>
            <p:spPr>
              <a:xfrm>
                <a:off x="3525798" y="5224235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Ellipse 110"/>
              <p:cNvSpPr>
                <a:spLocks noChangeAspect="1"/>
              </p:cNvSpPr>
              <p:nvPr/>
            </p:nvSpPr>
            <p:spPr>
              <a:xfrm>
                <a:off x="3756466" y="5221129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2" name="Connecteur droit 111"/>
              <p:cNvCxnSpPr/>
              <p:nvPr/>
            </p:nvCxnSpPr>
            <p:spPr>
              <a:xfrm>
                <a:off x="3307694" y="4979455"/>
                <a:ext cx="803678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Ellipse 112"/>
              <p:cNvSpPr>
                <a:spLocks noChangeAspect="1"/>
              </p:cNvSpPr>
              <p:nvPr/>
            </p:nvSpPr>
            <p:spPr>
              <a:xfrm>
                <a:off x="3544623" y="4897796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Ellipse 114"/>
              <p:cNvSpPr>
                <a:spLocks noChangeAspect="1"/>
              </p:cNvSpPr>
              <p:nvPr/>
            </p:nvSpPr>
            <p:spPr>
              <a:xfrm>
                <a:off x="3775291" y="4908137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6" name="Connecteur droit 115"/>
              <p:cNvCxnSpPr/>
              <p:nvPr/>
            </p:nvCxnSpPr>
            <p:spPr>
              <a:xfrm>
                <a:off x="3310030" y="4424585"/>
                <a:ext cx="803679" cy="0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>
                <a:off x="3321619" y="4783015"/>
                <a:ext cx="803678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Ellipse 117"/>
              <p:cNvSpPr>
                <a:spLocks noChangeAspect="1"/>
              </p:cNvSpPr>
              <p:nvPr/>
            </p:nvSpPr>
            <p:spPr>
              <a:xfrm>
                <a:off x="3420866" y="4728250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Ellipse 118"/>
              <p:cNvSpPr>
                <a:spLocks noChangeAspect="1"/>
              </p:cNvSpPr>
              <p:nvPr/>
            </p:nvSpPr>
            <p:spPr>
              <a:xfrm>
                <a:off x="3775769" y="4725144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Ellipse 119"/>
              <p:cNvSpPr>
                <a:spLocks noChangeAspect="1"/>
              </p:cNvSpPr>
              <p:nvPr/>
            </p:nvSpPr>
            <p:spPr>
              <a:xfrm>
                <a:off x="3600160" y="4728250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Ellipse 120"/>
              <p:cNvSpPr>
                <a:spLocks noChangeAspect="1"/>
              </p:cNvSpPr>
              <p:nvPr/>
            </p:nvSpPr>
            <p:spPr>
              <a:xfrm>
                <a:off x="3924957" y="4725144"/>
                <a:ext cx="113400" cy="114852"/>
              </a:xfrm>
              <a:prstGeom prst="ellipse">
                <a:avLst/>
              </a:prstGeom>
              <a:solidFill>
                <a:srgbClr val="66669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2" name="Connecteur droit 121"/>
              <p:cNvCxnSpPr/>
              <p:nvPr/>
            </p:nvCxnSpPr>
            <p:spPr>
              <a:xfrm>
                <a:off x="3321620" y="4219641"/>
                <a:ext cx="80367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>
                <a:off x="3132715" y="4412498"/>
                <a:ext cx="1258028" cy="282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Ellipse 101"/>
            <p:cNvSpPr>
              <a:spLocks noChangeAspect="1"/>
            </p:cNvSpPr>
            <p:nvPr/>
          </p:nvSpPr>
          <p:spPr>
            <a:xfrm>
              <a:off x="204912" y="5673948"/>
              <a:ext cx="48082" cy="48698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Ellipse 102"/>
            <p:cNvSpPr>
              <a:spLocks noChangeAspect="1"/>
            </p:cNvSpPr>
            <p:nvPr/>
          </p:nvSpPr>
          <p:spPr>
            <a:xfrm>
              <a:off x="264904" y="5671858"/>
              <a:ext cx="48082" cy="48698"/>
            </a:xfrm>
            <a:prstGeom prst="ellipse">
              <a:avLst/>
            </a:prstGeom>
            <a:solidFill>
              <a:srgbClr val="666699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Ellipse 103"/>
            <p:cNvSpPr>
              <a:spLocks noChangeAspect="1"/>
            </p:cNvSpPr>
            <p:nvPr/>
          </p:nvSpPr>
          <p:spPr>
            <a:xfrm>
              <a:off x="332036" y="567394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Ellipse 104"/>
            <p:cNvSpPr>
              <a:spLocks noChangeAspect="1"/>
            </p:cNvSpPr>
            <p:nvPr/>
          </p:nvSpPr>
          <p:spPr>
            <a:xfrm>
              <a:off x="395536" y="567603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Ellipse 105"/>
            <p:cNvSpPr>
              <a:spLocks noChangeAspect="1"/>
            </p:cNvSpPr>
            <p:nvPr/>
          </p:nvSpPr>
          <p:spPr>
            <a:xfrm>
              <a:off x="455528" y="567394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Ellipse 107"/>
            <p:cNvSpPr>
              <a:spLocks noChangeAspect="1"/>
            </p:cNvSpPr>
            <p:nvPr/>
          </p:nvSpPr>
          <p:spPr>
            <a:xfrm>
              <a:off x="522660" y="5676038"/>
              <a:ext cx="48082" cy="486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lèche droite 13"/>
          <p:cNvSpPr/>
          <p:nvPr/>
        </p:nvSpPr>
        <p:spPr>
          <a:xfrm>
            <a:off x="9729562" y="3517408"/>
            <a:ext cx="546410" cy="79375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4" name="Shape 111"/>
          <p:cNvSpPr/>
          <p:nvPr/>
        </p:nvSpPr>
        <p:spPr>
          <a:xfrm>
            <a:off x="9488896" y="4356945"/>
            <a:ext cx="115742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Ex: SU(2)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11006519" y="3043841"/>
            <a:ext cx="1027953" cy="1574453"/>
            <a:chOff x="11006519" y="3043841"/>
            <a:chExt cx="1027953" cy="1574453"/>
          </a:xfrm>
        </p:grpSpPr>
        <p:cxnSp>
          <p:nvCxnSpPr>
            <p:cNvPr id="126" name="Connecteur droit 125"/>
            <p:cNvCxnSpPr/>
            <p:nvPr/>
          </p:nvCxnSpPr>
          <p:spPr>
            <a:xfrm>
              <a:off x="11095158" y="4574115"/>
              <a:ext cx="771236" cy="0"/>
            </a:xfrm>
            <a:prstGeom prst="line">
              <a:avLst/>
            </a:prstGeom>
            <a:ln w="25400">
              <a:gradFill flip="none" rotWithShape="1">
                <a:gsLst>
                  <a:gs pos="0">
                    <a:srgbClr val="FF0000"/>
                  </a:gs>
                  <a:gs pos="76000">
                    <a:schemeClr val="accent3"/>
                  </a:gs>
                  <a:gs pos="21669">
                    <a:srgbClr val="FF0000"/>
                  </a:gs>
                  <a:gs pos="26000">
                    <a:schemeClr val="accent3"/>
                  </a:gs>
                  <a:gs pos="84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Ellipse 126"/>
            <p:cNvSpPr>
              <a:spLocks noChangeAspect="1"/>
            </p:cNvSpPr>
            <p:nvPr/>
          </p:nvSpPr>
          <p:spPr>
            <a:xfrm>
              <a:off x="11359642" y="4497410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Ellipse 127"/>
            <p:cNvSpPr>
              <a:spLocks noChangeAspect="1"/>
            </p:cNvSpPr>
            <p:nvPr/>
          </p:nvSpPr>
          <p:spPr>
            <a:xfrm>
              <a:off x="11567349" y="4508077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11113224" y="4317668"/>
              <a:ext cx="771236" cy="0"/>
            </a:xfrm>
            <a:prstGeom prst="line">
              <a:avLst/>
            </a:prstGeom>
            <a:ln w="25400">
              <a:gradFill>
                <a:gsLst>
                  <a:gs pos="31250">
                    <a:srgbClr val="FF0000"/>
                  </a:gs>
                  <a:gs pos="0">
                    <a:srgbClr val="FF0000"/>
                  </a:gs>
                  <a:gs pos="72091">
                    <a:schemeClr val="accent4"/>
                  </a:gs>
                  <a:gs pos="66656">
                    <a:schemeClr val="accent3"/>
                  </a:gs>
                  <a:gs pos="36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Ellipse 129"/>
            <p:cNvSpPr>
              <a:spLocks noChangeAspect="1"/>
            </p:cNvSpPr>
            <p:nvPr/>
          </p:nvSpPr>
          <p:spPr>
            <a:xfrm>
              <a:off x="11350409" y="4239304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Ellipse 130"/>
            <p:cNvSpPr>
              <a:spLocks noChangeAspect="1"/>
            </p:cNvSpPr>
            <p:nvPr/>
          </p:nvSpPr>
          <p:spPr>
            <a:xfrm>
              <a:off x="11558119" y="4249227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2" name="Connecteur droit 131"/>
            <p:cNvCxnSpPr/>
            <p:nvPr/>
          </p:nvCxnSpPr>
          <p:spPr>
            <a:xfrm>
              <a:off x="11125287" y="3791015"/>
              <a:ext cx="771236" cy="0"/>
            </a:xfrm>
            <a:prstGeom prst="line">
              <a:avLst/>
            </a:prstGeom>
            <a:ln w="25400">
              <a:gradFill>
                <a:gsLst>
                  <a:gs pos="31250">
                    <a:srgbClr val="FF0000"/>
                  </a:gs>
                  <a:gs pos="0">
                    <a:srgbClr val="FF0000"/>
                  </a:gs>
                  <a:gs pos="72091">
                    <a:schemeClr val="accent4"/>
                  </a:gs>
                  <a:gs pos="66656">
                    <a:schemeClr val="accent3"/>
                  </a:gs>
                  <a:gs pos="36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>
              <a:off x="11107665" y="3043841"/>
              <a:ext cx="771236" cy="0"/>
            </a:xfrm>
            <a:prstGeom prst="line">
              <a:avLst/>
            </a:prstGeom>
            <a:ln w="25400">
              <a:gradFill>
                <a:gsLst>
                  <a:gs pos="31250">
                    <a:srgbClr val="FF0000"/>
                  </a:gs>
                  <a:gs pos="0">
                    <a:srgbClr val="FF0000"/>
                  </a:gs>
                  <a:gs pos="72091">
                    <a:schemeClr val="accent4"/>
                  </a:gs>
                  <a:gs pos="66656">
                    <a:schemeClr val="accent3"/>
                  </a:gs>
                  <a:gs pos="36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11006519" y="3580365"/>
              <a:ext cx="1027953" cy="2709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Ellipse 135"/>
            <p:cNvSpPr>
              <a:spLocks noChangeAspect="1"/>
            </p:cNvSpPr>
            <p:nvPr/>
          </p:nvSpPr>
          <p:spPr>
            <a:xfrm>
              <a:off x="11370336" y="3728573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Ellipse 136"/>
            <p:cNvSpPr>
              <a:spLocks noChangeAspect="1"/>
            </p:cNvSpPr>
            <p:nvPr/>
          </p:nvSpPr>
          <p:spPr>
            <a:xfrm>
              <a:off x="11560707" y="3723843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8" name="Connecteur droit 137"/>
            <p:cNvCxnSpPr/>
            <p:nvPr/>
          </p:nvCxnSpPr>
          <p:spPr>
            <a:xfrm>
              <a:off x="11114075" y="4153344"/>
              <a:ext cx="771236" cy="0"/>
            </a:xfrm>
            <a:prstGeom prst="line">
              <a:avLst/>
            </a:prstGeom>
            <a:ln w="25400">
              <a:gradFill>
                <a:gsLst>
                  <a:gs pos="31250">
                    <a:srgbClr val="FF0000"/>
                  </a:gs>
                  <a:gs pos="0">
                    <a:srgbClr val="FF0000"/>
                  </a:gs>
                  <a:gs pos="72091">
                    <a:schemeClr val="accent4"/>
                  </a:gs>
                  <a:gs pos="66656">
                    <a:schemeClr val="accent3"/>
                  </a:gs>
                  <a:gs pos="36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Ellipse 138"/>
            <p:cNvSpPr>
              <a:spLocks noChangeAspect="1"/>
            </p:cNvSpPr>
            <p:nvPr/>
          </p:nvSpPr>
          <p:spPr>
            <a:xfrm>
              <a:off x="11351260" y="4074980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Ellipse 139"/>
            <p:cNvSpPr>
              <a:spLocks noChangeAspect="1"/>
            </p:cNvSpPr>
            <p:nvPr/>
          </p:nvSpPr>
          <p:spPr>
            <a:xfrm>
              <a:off x="11558970" y="4084903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1" name="Connecteur droit 140"/>
            <p:cNvCxnSpPr/>
            <p:nvPr/>
          </p:nvCxnSpPr>
          <p:spPr>
            <a:xfrm>
              <a:off x="11099703" y="3999858"/>
              <a:ext cx="771236" cy="0"/>
            </a:xfrm>
            <a:prstGeom prst="line">
              <a:avLst/>
            </a:prstGeom>
            <a:ln w="25400">
              <a:gradFill>
                <a:gsLst>
                  <a:gs pos="53350">
                    <a:schemeClr val="accent4"/>
                  </a:gs>
                  <a:gs pos="0">
                    <a:schemeClr val="accent3"/>
                  </a:gs>
                  <a:gs pos="49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Ellipse 141"/>
            <p:cNvSpPr>
              <a:spLocks noChangeAspect="1"/>
            </p:cNvSpPr>
            <p:nvPr/>
          </p:nvSpPr>
          <p:spPr>
            <a:xfrm>
              <a:off x="11350536" y="3935142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Ellipse 142"/>
            <p:cNvSpPr>
              <a:spLocks noChangeAspect="1"/>
            </p:cNvSpPr>
            <p:nvPr/>
          </p:nvSpPr>
          <p:spPr>
            <a:xfrm>
              <a:off x="11558246" y="3931416"/>
              <a:ext cx="108823" cy="110217"/>
            </a:xfrm>
            <a:prstGeom prst="ellipse">
              <a:avLst/>
            </a:prstGeom>
            <a:solidFill>
              <a:srgbClr val="FFCCCC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4" name="Connecteur droit 143"/>
            <p:cNvCxnSpPr/>
            <p:nvPr/>
          </p:nvCxnSpPr>
          <p:spPr>
            <a:xfrm>
              <a:off x="11118959" y="3374692"/>
              <a:ext cx="771236" cy="0"/>
            </a:xfrm>
            <a:prstGeom prst="line">
              <a:avLst/>
            </a:prstGeom>
            <a:ln w="25400">
              <a:gradFill>
                <a:gsLst>
                  <a:gs pos="53350">
                    <a:schemeClr val="accent4"/>
                  </a:gs>
                  <a:gs pos="0">
                    <a:schemeClr val="accent3"/>
                  </a:gs>
                  <a:gs pos="49000">
                    <a:schemeClr val="accent3"/>
                  </a:gs>
                  <a:gs pos="100000">
                    <a:schemeClr val="accent4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>
              <a:off x="11099703" y="3249949"/>
              <a:ext cx="771236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Image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780" y="7646587"/>
            <a:ext cx="1749769" cy="362831"/>
          </a:xfrm>
          <a:prstGeom prst="rect">
            <a:avLst/>
          </a:prstGeom>
        </p:spPr>
      </p:pic>
      <p:sp>
        <p:nvSpPr>
          <p:cNvPr id="151" name="Shape 710"/>
          <p:cNvSpPr/>
          <p:nvPr/>
        </p:nvSpPr>
        <p:spPr>
          <a:xfrm>
            <a:off x="9306183" y="3130462"/>
            <a:ext cx="156934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Opens a gap</a:t>
            </a:r>
          </a:p>
        </p:txBody>
      </p:sp>
      <p:grpSp>
        <p:nvGrpSpPr>
          <p:cNvPr id="152" name="Groupe 151"/>
          <p:cNvGrpSpPr/>
          <p:nvPr/>
        </p:nvGrpSpPr>
        <p:grpSpPr>
          <a:xfrm>
            <a:off x="10930286" y="4855583"/>
            <a:ext cx="1323635" cy="1762652"/>
            <a:chOff x="1716025" y="5497308"/>
            <a:chExt cx="1323635" cy="1762652"/>
          </a:xfrm>
        </p:grpSpPr>
        <p:cxnSp>
          <p:nvCxnSpPr>
            <p:cNvPr id="153" name="Connecteur droit 152"/>
            <p:cNvCxnSpPr/>
            <p:nvPr/>
          </p:nvCxnSpPr>
          <p:spPr>
            <a:xfrm>
              <a:off x="1828010" y="6266035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>
              <a:off x="1830160" y="615367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>
              <a:off x="1839774" y="6593324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>
              <a:off x="1828684" y="6357023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>
              <a:off x="1828684" y="5961729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>
              <a:off x="1716025" y="7256759"/>
              <a:ext cx="1323635" cy="320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/>
            <p:cNvCxnSpPr/>
            <p:nvPr/>
          </p:nvCxnSpPr>
          <p:spPr>
            <a:xfrm>
              <a:off x="1831019" y="6094948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>
            <a:xfrm>
              <a:off x="1839774" y="6517840"/>
              <a:ext cx="9930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avec flèche 162"/>
            <p:cNvCxnSpPr/>
            <p:nvPr/>
          </p:nvCxnSpPr>
          <p:spPr>
            <a:xfrm>
              <a:off x="3039660" y="6593324"/>
              <a:ext cx="0" cy="663435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64" name="Image 1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0421" y="5497308"/>
              <a:ext cx="226438" cy="455456"/>
            </a:xfrm>
            <a:prstGeom prst="rect">
              <a:avLst/>
            </a:prstGeom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948" y="7602351"/>
            <a:ext cx="1669171" cy="451685"/>
          </a:xfrm>
          <a:prstGeom prst="rect">
            <a:avLst/>
          </a:prstGeom>
        </p:spPr>
      </p:pic>
      <p:sp>
        <p:nvSpPr>
          <p:cNvPr id="165" name="Shape 710"/>
          <p:cNvSpPr/>
          <p:nvPr/>
        </p:nvSpPr>
        <p:spPr>
          <a:xfrm>
            <a:off x="9410549" y="7605349"/>
            <a:ext cx="55944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with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179" y="8196851"/>
            <a:ext cx="2699386" cy="491237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4039737" y="5856407"/>
            <a:ext cx="1336228" cy="533524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68" name="Ellipse 167"/>
          <p:cNvSpPr/>
          <p:nvPr/>
        </p:nvSpPr>
        <p:spPr>
          <a:xfrm>
            <a:off x="9263012" y="7032660"/>
            <a:ext cx="3741787" cy="567908"/>
          </a:xfrm>
          <a:prstGeom prst="ellipse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69" name="Connecteur droit avec flèche 168"/>
          <p:cNvCxnSpPr>
            <a:stCxn id="17" idx="6"/>
          </p:cNvCxnSpPr>
          <p:nvPr/>
        </p:nvCxnSpPr>
        <p:spPr>
          <a:xfrm>
            <a:off x="5375965" y="6123169"/>
            <a:ext cx="3922709" cy="1113844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headEnd type="triangle" w="med" len="med"/>
            <a:tailEnd type="triangl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2" name="Shape 710"/>
          <p:cNvSpPr/>
          <p:nvPr/>
        </p:nvSpPr>
        <p:spPr>
          <a:xfrm>
            <a:off x="5806020" y="6497394"/>
            <a:ext cx="3079369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Capture </a:t>
            </a:r>
            <a:r>
              <a:rPr lang="fr-FR" sz="2000" dirty="0" err="1" smtClean="0">
                <a:solidFill>
                  <a:srgbClr val="0033CC"/>
                </a:solidFill>
              </a:rPr>
              <a:t>static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correlations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  <p:cxnSp>
        <p:nvCxnSpPr>
          <p:cNvPr id="174" name="Connecteur droit avec flèche 173"/>
          <p:cNvCxnSpPr>
            <a:stCxn id="59" idx="0"/>
            <a:endCxn id="61" idx="2"/>
          </p:cNvCxnSpPr>
          <p:nvPr/>
        </p:nvCxnSpPr>
        <p:spPr>
          <a:xfrm flipV="1">
            <a:off x="7012435" y="1962344"/>
            <a:ext cx="547494" cy="1500278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8" name="Connecteur droit avec flèche 177"/>
          <p:cNvCxnSpPr>
            <a:endCxn id="66" idx="1"/>
          </p:cNvCxnSpPr>
          <p:nvPr/>
        </p:nvCxnSpPr>
        <p:spPr>
          <a:xfrm flipV="1">
            <a:off x="7401849" y="1714056"/>
            <a:ext cx="2504600" cy="2770545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1" name="Shape 111"/>
          <p:cNvSpPr/>
          <p:nvPr/>
        </p:nvSpPr>
        <p:spPr>
          <a:xfrm>
            <a:off x="6798193" y="8610125"/>
            <a:ext cx="604558" cy="313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Ex</a:t>
            </a:r>
            <a:r>
              <a:rPr lang="fr-FR" sz="2000" dirty="0">
                <a:solidFill>
                  <a:schemeClr val="tx1"/>
                </a:solidFill>
              </a:rPr>
              <a:t>: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sp>
        <p:nvSpPr>
          <p:cNvPr id="182" name="Shape 722"/>
          <p:cNvSpPr/>
          <p:nvPr/>
        </p:nvSpPr>
        <p:spPr>
          <a:xfrm>
            <a:off x="7005207" y="8744885"/>
            <a:ext cx="5880803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900" dirty="0" smtClean="0">
                <a:solidFill>
                  <a:srgbClr val="0033CC"/>
                </a:solidFill>
                <a:sym typeface="Wingdings" panose="05000000000000000000" pitchFamily="2" charset="2"/>
              </a:rPr>
              <a:t></a:t>
            </a:r>
            <a:r>
              <a:rPr lang="fr-FR" sz="1900" dirty="0" err="1" smtClean="0">
                <a:solidFill>
                  <a:srgbClr val="0033CC"/>
                </a:solidFill>
              </a:rPr>
              <a:t>Truncated</a:t>
            </a:r>
            <a:r>
              <a:rPr lang="fr-FR" sz="1900" dirty="0" smtClean="0">
                <a:solidFill>
                  <a:srgbClr val="0033CC"/>
                </a:solidFill>
              </a:rPr>
              <a:t> </a:t>
            </a:r>
            <a:r>
              <a:rPr lang="fr-FR" sz="1900" dirty="0" err="1" smtClean="0">
                <a:solidFill>
                  <a:srgbClr val="0033CC"/>
                </a:solidFill>
              </a:rPr>
              <a:t>series</a:t>
            </a:r>
            <a:r>
              <a:rPr lang="fr-FR" sz="1900" dirty="0" smtClean="0">
                <a:solidFill>
                  <a:srgbClr val="0033CC"/>
                </a:solidFill>
              </a:rPr>
              <a:t> breaks </a:t>
            </a:r>
            <a:r>
              <a:rPr lang="fr-FR" sz="1900" dirty="0" err="1" smtClean="0">
                <a:solidFill>
                  <a:srgbClr val="0033CC"/>
                </a:solidFill>
              </a:rPr>
              <a:t>symmetry</a:t>
            </a:r>
            <a:r>
              <a:rPr lang="fr-FR" sz="1900" dirty="0" smtClean="0">
                <a:solidFill>
                  <a:srgbClr val="0033CC"/>
                </a:solidFill>
              </a:rPr>
              <a:t> </a:t>
            </a:r>
          </a:p>
          <a:p>
            <a:pPr lvl="0">
              <a:defRPr sz="1800"/>
            </a:pPr>
            <a:r>
              <a:rPr lang="fr-FR" sz="1900" dirty="0" smtClean="0">
                <a:solidFill>
                  <a:schemeClr val="tx1"/>
                </a:solidFill>
                <a:sym typeface="Wingdings" panose="05000000000000000000" pitchFamily="2" charset="2"/>
              </a:rPr>
              <a:t></a:t>
            </a:r>
            <a:r>
              <a:rPr lang="fr-FR" sz="1900" dirty="0" err="1" smtClean="0">
                <a:solidFill>
                  <a:schemeClr val="tx1"/>
                </a:solidFill>
              </a:rPr>
              <a:t>Symmetry</a:t>
            </a:r>
            <a:r>
              <a:rPr lang="fr-FR" sz="1900" dirty="0" smtClean="0">
                <a:solidFill>
                  <a:schemeClr val="tx1"/>
                </a:solidFill>
              </a:rPr>
              <a:t> must </a:t>
            </a:r>
            <a:r>
              <a:rPr lang="fr-FR" sz="1900" dirty="0" err="1" smtClean="0">
                <a:solidFill>
                  <a:schemeClr val="tx1"/>
                </a:solidFill>
              </a:rPr>
              <a:t>eventually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be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restored</a:t>
            </a:r>
            <a:endParaRPr lang="fr-FR" sz="1900" dirty="0" smtClean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fr-FR" sz="1900" dirty="0">
                <a:solidFill>
                  <a:schemeClr val="tx1"/>
                </a:solidFill>
                <a:sym typeface="Wingdings" panose="05000000000000000000" pitchFamily="2" charset="2"/>
              </a:rPr>
              <a:t> </a:t>
            </a:r>
            <a:r>
              <a:rPr lang="fr-FR" sz="1900" b="1" dirty="0" smtClean="0">
                <a:solidFill>
                  <a:schemeClr val="tx1"/>
                </a:solidFill>
              </a:rPr>
              <a:t>PBMBPT, PCC </a:t>
            </a:r>
            <a:r>
              <a:rPr lang="fr-FR" sz="1800" dirty="0" smtClean="0">
                <a:solidFill>
                  <a:schemeClr val="tx1"/>
                </a:solidFill>
              </a:rPr>
              <a:t>[Duguet 2015, Qiu </a:t>
            </a:r>
            <a:r>
              <a:rPr lang="fr-FR" sz="1800" i="1" dirty="0" smtClean="0">
                <a:solidFill>
                  <a:schemeClr val="tx1"/>
                </a:solidFill>
              </a:rPr>
              <a:t>et al. </a:t>
            </a:r>
            <a:r>
              <a:rPr lang="fr-FR" sz="1800" dirty="0" smtClean="0">
                <a:solidFill>
                  <a:schemeClr val="tx1"/>
                </a:solidFill>
              </a:rPr>
              <a:t>2017, 2020]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518" y="4185920"/>
            <a:ext cx="2737700" cy="82825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900" y="6587844"/>
            <a:ext cx="3215511" cy="518997"/>
          </a:xfrm>
          <a:prstGeom prst="rect">
            <a:avLst/>
          </a:prstGeom>
        </p:spPr>
      </p:pic>
      <p:sp>
        <p:nvSpPr>
          <p:cNvPr id="30" name="Rectangle à coins arrondis 29"/>
          <p:cNvSpPr/>
          <p:nvPr/>
        </p:nvSpPr>
        <p:spPr>
          <a:xfrm>
            <a:off x="4329014" y="4290171"/>
            <a:ext cx="338520" cy="375740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89" name="Connecteur droit avec flèche 188"/>
          <p:cNvCxnSpPr/>
          <p:nvPr/>
        </p:nvCxnSpPr>
        <p:spPr>
          <a:xfrm flipH="1" flipV="1">
            <a:off x="4106740" y="3524052"/>
            <a:ext cx="397021" cy="766119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2" name="Shape 710"/>
          <p:cNvSpPr/>
          <p:nvPr/>
        </p:nvSpPr>
        <p:spPr>
          <a:xfrm>
            <a:off x="3331089" y="3108203"/>
            <a:ext cx="139942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From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diago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37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3" grpId="0" animBg="1"/>
      <p:bldP spid="3" grpId="1" animBg="1"/>
      <p:bldP spid="57" grpId="0" animBg="1"/>
      <p:bldP spid="57" grpId="1" animBg="1"/>
      <p:bldP spid="58" grpId="0" animBg="1"/>
      <p:bldP spid="59" grpId="0" animBg="1"/>
      <p:bldP spid="61" grpId="0" animBg="1"/>
      <p:bldP spid="66" grpId="0" animBg="1"/>
      <p:bldP spid="6" grpId="0" animBg="1"/>
      <p:bldP spid="88" grpId="0" animBg="1"/>
      <p:bldP spid="89" grpId="0" animBg="1"/>
      <p:bldP spid="90" grpId="0" animBg="1"/>
      <p:bldP spid="92" grpId="0" animBg="1"/>
      <p:bldP spid="14" grpId="0" animBg="1"/>
      <p:bldP spid="124" grpId="0" animBg="1"/>
      <p:bldP spid="151" grpId="0" animBg="1"/>
      <p:bldP spid="165" grpId="0" animBg="1"/>
      <p:bldP spid="17" grpId="0" animBg="1"/>
      <p:bldP spid="168" grpId="0" animBg="1"/>
      <p:bldP spid="172" grpId="0" animBg="1"/>
      <p:bldP spid="181" grpId="0" animBg="1"/>
      <p:bldP spid="181" grpId="1" animBg="1"/>
      <p:bldP spid="182" grpId="0" animBg="1"/>
      <p:bldP spid="30" grpId="0" animBg="1"/>
      <p:bldP spid="1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"/>
          <p:cNvSpPr/>
          <p:nvPr/>
        </p:nvSpPr>
        <p:spPr>
          <a:xfrm>
            <a:off x="209340" y="7781655"/>
            <a:ext cx="9875059" cy="860783"/>
          </a:xfrm>
          <a:prstGeom prst="roundRect">
            <a:avLst>
              <a:gd name="adj" fmla="val 23737"/>
            </a:avLst>
          </a:prstGeom>
          <a:gradFill>
            <a:gsLst>
              <a:gs pos="0">
                <a:srgbClr val="0052FF">
                  <a:alpha val="8094"/>
                </a:srgbClr>
              </a:gs>
              <a:gs pos="100000">
                <a:srgbClr val="FF40FF">
                  <a:alpha val="12298"/>
                </a:srgbClr>
              </a:gs>
            </a:gsLst>
            <a:lin ang="5400000"/>
          </a:gradFill>
          <a:ln w="25400">
            <a:solidFill>
              <a:srgbClr val="000000">
                <a:alpha val="4621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smtClean="0">
                <a:solidFill>
                  <a:srgbClr val="0033CC"/>
                </a:solidFill>
              </a:rPr>
              <a:t>Ex. </a:t>
            </a:r>
            <a:r>
              <a:rPr lang="fr-FR" sz="3600" dirty="0" err="1" smtClean="0">
                <a:solidFill>
                  <a:srgbClr val="0033CC"/>
                </a:solidFill>
              </a:rPr>
              <a:t>Bogoliubov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perturbation </a:t>
            </a:r>
            <a:r>
              <a:rPr lang="fr-FR" sz="3600" dirty="0" err="1" smtClean="0">
                <a:solidFill>
                  <a:srgbClr val="0033CC"/>
                </a:solidFill>
              </a:rPr>
              <a:t>theory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1502"/>
          <p:cNvSpPr/>
          <p:nvPr/>
        </p:nvSpPr>
        <p:spPr>
          <a:xfrm>
            <a:off x="243884" y="1548134"/>
            <a:ext cx="76991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Perturbative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reduction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of BCC</a:t>
            </a:r>
            <a:endParaRPr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5" name="Chiral NN+3N Hamiltonian…"/>
          <p:cNvSpPr txBox="1"/>
          <p:nvPr/>
        </p:nvSpPr>
        <p:spPr>
          <a:xfrm>
            <a:off x="9245610" y="4066908"/>
            <a:ext cx="3314688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700" b="0">
                <a:solidFill>
                  <a:srgbClr val="92929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Chiral NN+3N Hamiltonian</a:t>
            </a:r>
          </a:p>
          <a:p>
            <a:pPr algn="l">
              <a:defRPr sz="1700" b="0">
                <a:solidFill>
                  <a:srgbClr val="92929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smtClean="0"/>
              <a:t>SRG </a:t>
            </a:r>
            <a:r>
              <a:rPr dirty="0" smtClean="0"/>
              <a:t>α </a:t>
            </a:r>
            <a:r>
              <a:rPr dirty="0"/>
              <a:t>= 0.08 fm</a:t>
            </a:r>
            <a:r>
              <a:rPr sz="2000" baseline="31999" dirty="0"/>
              <a:t>4</a:t>
            </a:r>
          </a:p>
          <a:p>
            <a:pPr algn="l">
              <a:defRPr sz="1700" b="0">
                <a:solidFill>
                  <a:srgbClr val="92929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13 major shells (1820 </a:t>
            </a:r>
            <a:r>
              <a:rPr dirty="0" err="1"/>
              <a:t>s.p</a:t>
            </a:r>
            <a:r>
              <a:rPr dirty="0"/>
              <a:t>. states)</a:t>
            </a:r>
          </a:p>
          <a:p>
            <a:pPr algn="l">
              <a:defRPr sz="1700" b="0">
                <a:solidFill>
                  <a:srgbClr val="92929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fr-FR" dirty="0" smtClean="0"/>
              <a:t>C</a:t>
            </a:r>
            <a:r>
              <a:rPr dirty="0" err="1" smtClean="0"/>
              <a:t>anonical</a:t>
            </a:r>
            <a:r>
              <a:rPr dirty="0" smtClean="0"/>
              <a:t> </a:t>
            </a:r>
            <a:r>
              <a:rPr dirty="0"/>
              <a:t>HFB reference</a:t>
            </a:r>
          </a:p>
        </p:txBody>
      </p:sp>
      <p:sp>
        <p:nvSpPr>
          <p:cNvPr id="46" name="AT et al., PLB 786 195 (2018)"/>
          <p:cNvSpPr txBox="1"/>
          <p:nvPr/>
        </p:nvSpPr>
        <p:spPr>
          <a:xfrm>
            <a:off x="8123042" y="3055052"/>
            <a:ext cx="272989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>
                <a:solidFill>
                  <a:srgbClr val="5E5E5E"/>
                </a:solidFill>
              </a:defRPr>
            </a:pPr>
            <a:r>
              <a:rPr lang="fr-FR" sz="1800" i="1" dirty="0" smtClean="0">
                <a:solidFill>
                  <a:schemeClr val="tx1"/>
                </a:solidFill>
                <a:latin typeface="Palatino"/>
              </a:rPr>
              <a:t>[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T</a:t>
            </a:r>
            <a:r>
              <a:rPr lang="fr-FR" sz="1800" i="1" dirty="0" err="1" smtClean="0">
                <a:solidFill>
                  <a:schemeClr val="tx1"/>
                </a:solidFill>
                <a:latin typeface="Palatino"/>
              </a:rPr>
              <a:t>ichai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 </a:t>
            </a:r>
            <a:r>
              <a:rPr sz="1800" i="1" dirty="0">
                <a:solidFill>
                  <a:schemeClr val="tx1"/>
                </a:solidFill>
                <a:latin typeface="Palatino"/>
              </a:rPr>
              <a:t>et 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al.</a:t>
            </a:r>
            <a:r>
              <a:rPr lang="fr-FR" sz="1800" i="1" dirty="0">
                <a:solidFill>
                  <a:schemeClr val="tx1"/>
                </a:solidFill>
                <a:latin typeface="Palatino"/>
                <a:sym typeface="Gill Sans Light"/>
              </a:rPr>
              <a:t> 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2018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</a:rPr>
              <a:t>]</a:t>
            </a:r>
            <a:endParaRPr sz="1800" i="1" dirty="0">
              <a:solidFill>
                <a:schemeClr val="tx1"/>
              </a:solidFill>
              <a:latin typeface="Palatino"/>
            </a:endParaRPr>
          </a:p>
        </p:txBody>
      </p:sp>
      <p:sp>
        <p:nvSpPr>
          <p:cNvPr id="47" name="Runtime…"/>
          <p:cNvSpPr/>
          <p:nvPr/>
        </p:nvSpPr>
        <p:spPr>
          <a:xfrm>
            <a:off x="8944307" y="5445301"/>
            <a:ext cx="3338678" cy="2059970"/>
          </a:xfrm>
          <a:prstGeom prst="roundRect">
            <a:avLst>
              <a:gd name="adj" fmla="val 9978"/>
            </a:avLst>
          </a:prstGeom>
          <a:solidFill>
            <a:srgbClr val="BFDEF1">
              <a:alpha val="69151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130000"/>
              </a:lnSpc>
              <a:defRPr sz="2000"/>
            </a:pPr>
            <a:r>
              <a:rPr dirty="0"/>
              <a:t>Runtime </a:t>
            </a:r>
          </a:p>
          <a:p>
            <a:pPr algn="l"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 NCSM:    </a:t>
            </a:r>
            <a:r>
              <a:rPr lang="fr-FR" dirty="0" smtClean="0"/>
              <a:t>   </a:t>
            </a:r>
            <a:r>
              <a:rPr dirty="0" smtClean="0"/>
              <a:t>20.000 </a:t>
            </a:r>
            <a:r>
              <a:rPr dirty="0"/>
              <a:t>hours</a:t>
            </a:r>
          </a:p>
          <a:p>
            <a:pPr algn="l"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 MCPT:      </a:t>
            </a:r>
            <a:r>
              <a:rPr lang="fr-FR" dirty="0" smtClean="0"/>
              <a:t>   </a:t>
            </a:r>
            <a:r>
              <a:rPr dirty="0" smtClean="0"/>
              <a:t>2.000 </a:t>
            </a:r>
            <a:r>
              <a:rPr dirty="0"/>
              <a:t>hours</a:t>
            </a:r>
          </a:p>
          <a:p>
            <a:pPr algn="l"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 </a:t>
            </a:r>
            <a:r>
              <a:rPr dirty="0" smtClean="0"/>
              <a:t>IMSRG</a:t>
            </a:r>
            <a:r>
              <a:rPr lang="fr-FR" dirty="0" smtClean="0"/>
              <a:t>(2)</a:t>
            </a:r>
            <a:r>
              <a:rPr dirty="0" smtClean="0"/>
              <a:t>: </a:t>
            </a:r>
            <a:r>
              <a:rPr lang="fr-FR" dirty="0" smtClean="0"/>
              <a:t>  </a:t>
            </a:r>
            <a:r>
              <a:rPr dirty="0" smtClean="0"/>
              <a:t>1.500 </a:t>
            </a:r>
            <a:r>
              <a:rPr dirty="0"/>
              <a:t>hours</a:t>
            </a:r>
          </a:p>
          <a:p>
            <a:pPr algn="l"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 </a:t>
            </a:r>
            <a:r>
              <a:rPr lang="fr-FR" dirty="0" smtClean="0"/>
              <a:t>SCGF(2)</a:t>
            </a:r>
            <a:r>
              <a:rPr dirty="0" smtClean="0"/>
              <a:t>:        400 </a:t>
            </a:r>
            <a:r>
              <a:rPr dirty="0"/>
              <a:t>hours </a:t>
            </a:r>
          </a:p>
          <a:p>
            <a:pPr lvl="2" indent="0" algn="l">
              <a:defRPr sz="2000" b="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/>
              <a:t> </a:t>
            </a:r>
            <a:r>
              <a:rPr b="1" dirty="0" smtClean="0">
                <a:latin typeface="+mn-lt"/>
                <a:ea typeface="+mn-ea"/>
                <a:cs typeface="+mn-cs"/>
                <a:sym typeface="Gill Sans"/>
              </a:rPr>
              <a:t>BMBPT</a:t>
            </a:r>
            <a:r>
              <a:rPr lang="fr-FR" b="1" dirty="0" smtClean="0">
                <a:latin typeface="+mn-lt"/>
                <a:ea typeface="+mn-ea"/>
                <a:cs typeface="+mn-cs"/>
                <a:sym typeface="Gill Sans"/>
              </a:rPr>
              <a:t>(2)</a:t>
            </a:r>
            <a:r>
              <a:rPr b="1" dirty="0" smtClean="0">
                <a:latin typeface="+mn-lt"/>
                <a:ea typeface="+mn-ea"/>
                <a:cs typeface="+mn-cs"/>
                <a:sym typeface="Gill Sans"/>
              </a:rPr>
              <a:t>:      </a:t>
            </a:r>
            <a:r>
              <a:rPr lang="fr-FR" b="1" dirty="0" smtClean="0">
                <a:latin typeface="+mn-lt"/>
                <a:ea typeface="+mn-ea"/>
                <a:cs typeface="+mn-cs"/>
                <a:sym typeface="Gill Sans"/>
              </a:rPr>
              <a:t>   </a:t>
            </a:r>
            <a:r>
              <a:rPr b="1" dirty="0" smtClean="0">
                <a:latin typeface="+mn-lt"/>
                <a:ea typeface="+mn-ea"/>
                <a:cs typeface="+mn-cs"/>
                <a:sym typeface="Gill Sans"/>
              </a:rPr>
              <a:t>&lt; </a:t>
            </a:r>
            <a:r>
              <a:rPr b="1" dirty="0">
                <a:latin typeface="+mn-lt"/>
                <a:ea typeface="+mn-ea"/>
                <a:cs typeface="+mn-cs"/>
                <a:sym typeface="Gill Sans"/>
              </a:rPr>
              <a:t>1min !</a:t>
            </a:r>
          </a:p>
        </p:txBody>
      </p:sp>
      <p:sp>
        <p:nvSpPr>
          <p:cNvPr id="48" name="Calculation details"/>
          <p:cNvSpPr txBox="1"/>
          <p:nvPr/>
        </p:nvSpPr>
        <p:spPr>
          <a:xfrm>
            <a:off x="9413101" y="3628553"/>
            <a:ext cx="229974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800" dirty="0"/>
              <a:t>Calculation details</a:t>
            </a:r>
          </a:p>
        </p:txBody>
      </p:sp>
      <p:sp>
        <p:nvSpPr>
          <p:cNvPr id="50" name="Shape 1506"/>
          <p:cNvSpPr/>
          <p:nvPr/>
        </p:nvSpPr>
        <p:spPr>
          <a:xfrm>
            <a:off x="235549" y="7801182"/>
            <a:ext cx="984885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pl-PL" sz="24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sz="2200" dirty="0" smtClean="0">
                <a:solidFill>
                  <a:schemeClr val="tx1"/>
                </a:solidFill>
              </a:rPr>
              <a:t>2-3% agreement of all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exact </a:t>
            </a:r>
            <a:r>
              <a:rPr lang="fr-FR" sz="2200" dirty="0" err="1" smtClean="0">
                <a:solidFill>
                  <a:schemeClr val="tx1"/>
                </a:solidFill>
              </a:rPr>
              <a:t>results</a:t>
            </a:r>
            <a:r>
              <a:rPr lang="fr-FR" sz="2200" dirty="0" smtClean="0">
                <a:solidFill>
                  <a:schemeClr val="tx1"/>
                </a:solidFill>
              </a:rPr>
              <a:t> (IT-NCSM) </a:t>
            </a:r>
          </a:p>
          <a:p>
            <a:pPr lvl="0">
              <a:defRPr sz="1800"/>
            </a:pPr>
            <a:r>
              <a:rPr lang="pl-PL" sz="24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sz="2200" dirty="0" smtClean="0">
                <a:solidFill>
                  <a:srgbClr val="0033CC"/>
                </a:solidFill>
              </a:rPr>
              <a:t>Consistent </a:t>
            </a:r>
            <a:r>
              <a:rPr lang="fr-FR" sz="2200" dirty="0" err="1" smtClean="0">
                <a:solidFill>
                  <a:srgbClr val="0033CC"/>
                </a:solidFill>
              </a:rPr>
              <a:t>with</a:t>
            </a:r>
            <a:r>
              <a:rPr lang="fr-FR" sz="2200" dirty="0" smtClean="0">
                <a:solidFill>
                  <a:srgbClr val="0033CC"/>
                </a:solidFill>
              </a:rPr>
              <a:t> non-</a:t>
            </a:r>
            <a:r>
              <a:rPr lang="fr-FR" sz="2200" dirty="0" err="1" smtClean="0">
                <a:solidFill>
                  <a:srgbClr val="0033CC"/>
                </a:solidFill>
              </a:rPr>
              <a:t>perturbative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methods</a:t>
            </a:r>
            <a:r>
              <a:rPr lang="fr-FR" sz="2200" dirty="0" smtClean="0">
                <a:solidFill>
                  <a:srgbClr val="0033CC"/>
                </a:solidFill>
              </a:rPr>
              <a:t> for basic </a:t>
            </a:r>
            <a:r>
              <a:rPr lang="fr-FR" sz="2200" dirty="0" err="1" smtClean="0">
                <a:solidFill>
                  <a:srgbClr val="0033CC"/>
                </a:solidFill>
              </a:rPr>
              <a:t>ground</a:t>
            </a:r>
            <a:r>
              <a:rPr lang="fr-FR" sz="2200" dirty="0" smtClean="0">
                <a:solidFill>
                  <a:srgbClr val="0033CC"/>
                </a:solidFill>
              </a:rPr>
              <a:t>-state </a:t>
            </a:r>
            <a:r>
              <a:rPr lang="fr-FR" sz="2200" dirty="0" err="1" smtClean="0">
                <a:solidFill>
                  <a:srgbClr val="0033CC"/>
                </a:solidFill>
              </a:rPr>
              <a:t>properties</a:t>
            </a:r>
            <a:endParaRPr lang="fr-FR" sz="2200" dirty="0" smtClean="0">
              <a:solidFill>
                <a:schemeClr val="tx1"/>
              </a:solidFill>
            </a:endParaRPr>
          </a:p>
        </p:txBody>
      </p:sp>
      <p:sp>
        <p:nvSpPr>
          <p:cNvPr id="51" name="Shape 76"/>
          <p:cNvSpPr/>
          <p:nvPr/>
        </p:nvSpPr>
        <p:spPr>
          <a:xfrm>
            <a:off x="298498" y="2013479"/>
            <a:ext cx="1049688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Wingdings"/>
              </a:rPr>
              <a:t> </a:t>
            </a:r>
            <a:r>
              <a:rPr lang="pl-PL" sz="2000" dirty="0">
                <a:latin typeface="Palatino"/>
                <a:ea typeface="Palatino"/>
                <a:cs typeface="Palatino"/>
                <a:sym typeface="Palatino"/>
              </a:rPr>
              <a:t>Code </a:t>
            </a:r>
            <a:r>
              <a:rPr lang="pl-PL" sz="2000" dirty="0" smtClean="0">
                <a:latin typeface="Palatino"/>
                <a:ea typeface="Palatino"/>
                <a:cs typeface="Palatino"/>
                <a:sym typeface="Palatino"/>
              </a:rPr>
              <a:t>for automated generation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&amp;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evaluation</a:t>
            </a:r>
            <a:r>
              <a:rPr lang="pl-PL" sz="2000" dirty="0" smtClean="0">
                <a:latin typeface="Palatino"/>
                <a:ea typeface="Palatino"/>
                <a:cs typeface="Palatino"/>
                <a:sym typeface="Palatino"/>
              </a:rPr>
              <a:t> of many-body diagrams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arbitrary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order</a:t>
            </a:r>
            <a:endParaRPr lang="pl-PL"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2" name="Shape 76"/>
          <p:cNvSpPr/>
          <p:nvPr/>
        </p:nvSpPr>
        <p:spPr>
          <a:xfrm>
            <a:off x="10357834" y="2016075"/>
            <a:ext cx="322546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[Arthuis et al. 2018]</a:t>
            </a:r>
            <a:endParaRPr lang="pl-PL" sz="1800" i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76"/>
          <p:cNvSpPr/>
          <p:nvPr/>
        </p:nvSpPr>
        <p:spPr>
          <a:xfrm>
            <a:off x="4483286" y="1522940"/>
            <a:ext cx="334106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Duguet, </a:t>
            </a:r>
            <a:r>
              <a:rPr lang="fr-FR" sz="1800" i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Signoracci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201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6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endParaRPr lang="pl-PL" sz="1800" i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10" y="3782231"/>
            <a:ext cx="6514914" cy="3866387"/>
          </a:xfrm>
          <a:prstGeom prst="rect">
            <a:avLst/>
          </a:prstGeom>
        </p:spPr>
      </p:pic>
      <p:sp>
        <p:nvSpPr>
          <p:cNvPr id="19" name="Shape 1502"/>
          <p:cNvSpPr/>
          <p:nvPr/>
        </p:nvSpPr>
        <p:spPr>
          <a:xfrm>
            <a:off x="243883" y="3092037"/>
            <a:ext cx="832691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200" b="1" dirty="0" smtClean="0">
                <a:latin typeface="Palatino"/>
                <a:ea typeface="Palatino"/>
                <a:cs typeface="Palatino"/>
                <a:sym typeface="Palatino"/>
              </a:rPr>
              <a:t>Validation of BMBPT(2,3) 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in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mid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-mass SOS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nuclei</a:t>
            </a:r>
            <a:endParaRPr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Shape 76"/>
          <p:cNvSpPr/>
          <p:nvPr/>
        </p:nvSpPr>
        <p:spPr>
          <a:xfrm>
            <a:off x="298497" y="2506921"/>
            <a:ext cx="1049688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Wingdings"/>
              </a:rPr>
              <a:t> </a:t>
            </a:r>
            <a:r>
              <a:rPr lang="fr-FR" sz="2000" dirty="0">
                <a:latin typeface="Palatino"/>
                <a:ea typeface="Palatino"/>
                <a:cs typeface="Palatino"/>
                <a:sym typeface="Palatino"/>
              </a:rPr>
              <a:t>C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onvergence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properties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at high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orders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resummation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methods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endParaRPr lang="pl-PL"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" name="Shape 76"/>
          <p:cNvSpPr/>
          <p:nvPr/>
        </p:nvSpPr>
        <p:spPr>
          <a:xfrm>
            <a:off x="8276401" y="2509022"/>
            <a:ext cx="464888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Demol 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al. 20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20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endParaRPr lang="pl-PL" sz="1800" i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" name="Rounded Rectangle"/>
          <p:cNvSpPr/>
          <p:nvPr/>
        </p:nvSpPr>
        <p:spPr>
          <a:xfrm>
            <a:off x="209339" y="8826913"/>
            <a:ext cx="9971072" cy="808882"/>
          </a:xfrm>
          <a:prstGeom prst="roundRect">
            <a:avLst>
              <a:gd name="adj" fmla="val 23737"/>
            </a:avLst>
          </a:prstGeom>
          <a:gradFill>
            <a:gsLst>
              <a:gs pos="0">
                <a:srgbClr val="0052FF">
                  <a:alpha val="8094"/>
                </a:srgbClr>
              </a:gs>
              <a:gs pos="100000">
                <a:srgbClr val="FF40FF">
                  <a:alpha val="12298"/>
                </a:srgbClr>
              </a:gs>
            </a:gsLst>
            <a:lin ang="5400000"/>
          </a:gradFill>
          <a:ln w="25400">
            <a:solidFill>
              <a:srgbClr val="000000">
                <a:alpha val="4621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3" name="Shape 1506"/>
          <p:cNvSpPr/>
          <p:nvPr/>
        </p:nvSpPr>
        <p:spPr>
          <a:xfrm>
            <a:off x="235548" y="8803858"/>
            <a:ext cx="99145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342900" lvl="0" indent="-342900">
              <a:buFont typeface="Wingdings" panose="05000000000000000000" pitchFamily="2" charset="2"/>
              <a:buChar char="à"/>
              <a:defRPr sz="1800"/>
            </a:pPr>
            <a:r>
              <a:rPr lang="fr-FR" sz="2200" dirty="0" smtClean="0">
                <a:solidFill>
                  <a:schemeClr val="tx1"/>
                </a:solidFill>
              </a:rPr>
              <a:t>Optimal for first </a:t>
            </a:r>
            <a:r>
              <a:rPr lang="fr-FR" sz="2200" dirty="0" smtClean="0">
                <a:solidFill>
                  <a:srgbClr val="0033CC"/>
                </a:solidFill>
              </a:rPr>
              <a:t>(i) test of </a:t>
            </a:r>
            <a:r>
              <a:rPr lang="fr-FR" sz="2200" dirty="0" err="1" smtClean="0">
                <a:solidFill>
                  <a:srgbClr val="0033CC"/>
                </a:solidFill>
              </a:rPr>
              <a:t>novel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Symbol" panose="05050102010706020507" pitchFamily="18" charset="2"/>
              </a:rPr>
              <a:t>c</a:t>
            </a:r>
            <a:r>
              <a:rPr lang="fr-FR" sz="2200" dirty="0" err="1" smtClean="0">
                <a:solidFill>
                  <a:srgbClr val="0033CC"/>
                </a:solidFill>
              </a:rPr>
              <a:t>EFT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Hamiltonians</a:t>
            </a:r>
            <a:r>
              <a:rPr lang="fr-FR" sz="2200" dirty="0" smtClean="0">
                <a:solidFill>
                  <a:srgbClr val="0033CC"/>
                </a:solidFill>
              </a:rPr>
              <a:t> (ii) exploration of large A</a:t>
            </a:r>
          </a:p>
          <a:p>
            <a:pPr marL="342900" lvl="0" indent="-342900">
              <a:buFont typeface="Wingdings" panose="05000000000000000000" pitchFamily="2" charset="2"/>
              <a:buChar char="à"/>
              <a:defRPr sz="1800"/>
            </a:pPr>
            <a:r>
              <a:rPr lang="fr-FR" sz="2200" dirty="0" err="1" smtClean="0">
                <a:solidFill>
                  <a:schemeClr val="tx1"/>
                </a:solidFill>
              </a:rPr>
              <a:t>Refined</a:t>
            </a:r>
            <a:r>
              <a:rPr lang="fr-FR" sz="2200" dirty="0" smtClean="0">
                <a:solidFill>
                  <a:schemeClr val="tx1"/>
                </a:solidFill>
              </a:rPr>
              <a:t> observables </a:t>
            </a:r>
            <a:r>
              <a:rPr lang="fr-FR" sz="2200" dirty="0" err="1" smtClean="0">
                <a:solidFill>
                  <a:schemeClr val="tx1"/>
                </a:solidFill>
              </a:rPr>
              <a:t>require</a:t>
            </a:r>
            <a:r>
              <a:rPr lang="fr-FR" sz="2200" dirty="0" smtClean="0">
                <a:solidFill>
                  <a:schemeClr val="tx1"/>
                </a:solidFill>
              </a:rPr>
              <a:t> non-</a:t>
            </a:r>
            <a:r>
              <a:rPr lang="fr-FR" sz="2200" dirty="0" err="1" smtClean="0">
                <a:solidFill>
                  <a:schemeClr val="tx1"/>
                </a:solidFill>
              </a:rPr>
              <a:t>perturbative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r>
              <a:rPr lang="fr-FR" sz="2200" dirty="0" smtClean="0">
                <a:solidFill>
                  <a:schemeClr val="tx1"/>
                </a:solidFill>
              </a:rPr>
              <a:t> (at high </a:t>
            </a:r>
            <a:r>
              <a:rPr lang="fr-FR" sz="2200" dirty="0" err="1" smtClean="0">
                <a:solidFill>
                  <a:schemeClr val="tx1"/>
                </a:solidFill>
              </a:rPr>
              <a:t>order</a:t>
            </a:r>
            <a:r>
              <a:rPr lang="fr-FR" sz="22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4" name="AT et al., PLB 786 195 (2018)"/>
          <p:cNvSpPr txBox="1"/>
          <p:nvPr/>
        </p:nvSpPr>
        <p:spPr>
          <a:xfrm>
            <a:off x="10274904" y="8803858"/>
            <a:ext cx="272989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>
                <a:solidFill>
                  <a:srgbClr val="5E5E5E"/>
                </a:solidFill>
              </a:defRPr>
            </a:pPr>
            <a:r>
              <a:rPr lang="fr-FR" sz="1800" i="1" dirty="0" smtClean="0">
                <a:solidFill>
                  <a:schemeClr val="tx1"/>
                </a:solidFill>
                <a:latin typeface="Palatino"/>
              </a:rPr>
              <a:t>[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T</a:t>
            </a:r>
            <a:r>
              <a:rPr lang="fr-FR" sz="1800" i="1" dirty="0" err="1" smtClean="0">
                <a:solidFill>
                  <a:schemeClr val="tx1"/>
                </a:solidFill>
                <a:latin typeface="Palatino"/>
              </a:rPr>
              <a:t>ichai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 </a:t>
            </a:r>
            <a:r>
              <a:rPr sz="1800" i="1" dirty="0">
                <a:solidFill>
                  <a:schemeClr val="tx1"/>
                </a:solidFill>
                <a:latin typeface="Palatino"/>
              </a:rPr>
              <a:t>et 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al.</a:t>
            </a:r>
            <a:r>
              <a:rPr lang="fr-FR" sz="1800" i="1" dirty="0">
                <a:solidFill>
                  <a:schemeClr val="tx1"/>
                </a:solidFill>
                <a:latin typeface="Palatino"/>
                <a:sym typeface="Gill Sans Light"/>
              </a:rPr>
              <a:t> </a:t>
            </a:r>
            <a:r>
              <a:rPr sz="1800" i="1" dirty="0" smtClean="0">
                <a:solidFill>
                  <a:schemeClr val="tx1"/>
                </a:solidFill>
                <a:latin typeface="Palatino"/>
              </a:rPr>
              <a:t>20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</a:rPr>
              <a:t>20]</a:t>
            </a:r>
            <a:endParaRPr sz="1800" i="1" dirty="0">
              <a:solidFill>
                <a:schemeClr val="tx1"/>
              </a:solidFill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6987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1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74" y="3980151"/>
            <a:ext cx="5140162" cy="51401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" y="3342117"/>
            <a:ext cx="6109293" cy="61092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220" y="1802057"/>
            <a:ext cx="4262803" cy="458037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Static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and (</a:t>
            </a:r>
            <a:r>
              <a:rPr lang="fr-FR" sz="3600" dirty="0" err="1" smtClean="0">
                <a:solidFill>
                  <a:srgbClr val="0033CC"/>
                </a:solidFill>
              </a:rPr>
              <a:t>near</a:t>
            </a:r>
            <a:r>
              <a:rPr lang="fr-FR" sz="3600" dirty="0" smtClean="0">
                <a:solidFill>
                  <a:srgbClr val="0033CC"/>
                </a:solidFill>
              </a:rPr>
              <a:t>) </a:t>
            </a:r>
            <a:r>
              <a:rPr lang="fr-FR" sz="3600" dirty="0" err="1" smtClean="0">
                <a:solidFill>
                  <a:srgbClr val="0033CC"/>
                </a:solidFill>
              </a:rPr>
              <a:t>degenerate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systems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04" name="ZoneTexte 303"/>
          <p:cNvSpPr txBox="1"/>
          <p:nvPr/>
        </p:nvSpPr>
        <p:spPr>
          <a:xfrm>
            <a:off x="133411" y="1651780"/>
            <a:ext cx="75551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II. Towards an optimal combination of SSB and MR</a:t>
            </a:r>
            <a:endParaRPr lang="en-US" sz="2400" b="1" dirty="0"/>
          </a:p>
        </p:txBody>
      </p:sp>
      <p:sp>
        <p:nvSpPr>
          <p:cNvPr id="56" name="Shape 710"/>
          <p:cNvSpPr/>
          <p:nvPr/>
        </p:nvSpPr>
        <p:spPr>
          <a:xfrm>
            <a:off x="348964" y="2263718"/>
            <a:ext cx="74203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</a:t>
            </a:r>
            <a:r>
              <a:rPr lang="fr-FR" sz="2200" dirty="0" err="1" smtClean="0"/>
              <a:t>Mean-field</a:t>
            </a:r>
            <a:r>
              <a:rPr lang="fr-FR" sz="2200" dirty="0" smtClean="0"/>
              <a:t> </a:t>
            </a:r>
            <a:r>
              <a:rPr lang="fr-FR" sz="2200" dirty="0" err="1" smtClean="0"/>
              <a:t>energy</a:t>
            </a:r>
            <a:r>
              <a:rPr lang="fr-FR" sz="2200" dirty="0" smtClean="0"/>
              <a:t> as a </a:t>
            </a:r>
            <a:r>
              <a:rPr lang="fr-FR" sz="2200" dirty="0" err="1" smtClean="0"/>
              <a:t>function</a:t>
            </a:r>
            <a:r>
              <a:rPr lang="fr-FR" sz="2200" dirty="0" smtClean="0"/>
              <a:t> of </a:t>
            </a:r>
            <a:r>
              <a:rPr lang="fr-FR" sz="2200" dirty="0" err="1" smtClean="0"/>
              <a:t>broken</a:t>
            </a:r>
            <a:r>
              <a:rPr lang="fr-FR" sz="2200" dirty="0" smtClean="0"/>
              <a:t> </a:t>
            </a:r>
            <a:r>
              <a:rPr lang="fr-FR" sz="2200" dirty="0" err="1" smtClean="0"/>
              <a:t>symmetry</a:t>
            </a:r>
            <a:r>
              <a:rPr lang="fr-FR" sz="2200" dirty="0" smtClean="0"/>
              <a:t>(</a:t>
            </a:r>
            <a:r>
              <a:rPr lang="fr-FR" sz="2200" dirty="0" err="1" smtClean="0"/>
              <a:t>ies</a:t>
            </a:r>
            <a:r>
              <a:rPr lang="fr-FR" sz="2200" dirty="0" smtClean="0"/>
              <a:t>)</a:t>
            </a:r>
            <a:endParaRPr sz="2200" dirty="0"/>
          </a:p>
        </p:txBody>
      </p:sp>
      <p:sp>
        <p:nvSpPr>
          <p:cNvPr id="64" name="Shape 710"/>
          <p:cNvSpPr/>
          <p:nvPr/>
        </p:nvSpPr>
        <p:spPr>
          <a:xfrm>
            <a:off x="321668" y="2770394"/>
            <a:ext cx="991297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olidFill>
                  <a:srgbClr val="0033CC"/>
                </a:solidFill>
                <a:sym typeface="Wingdings 3" panose="05040102010807070707" pitchFamily="18" charset="2"/>
              </a:rPr>
              <a:t></a:t>
            </a:r>
            <a:r>
              <a:rPr lang="fr-FR" sz="2200" dirty="0" smtClean="0">
                <a:solidFill>
                  <a:srgbClr val="0033CC"/>
                </a:solidFill>
              </a:rPr>
              <a:t>Use of </a:t>
            </a:r>
            <a:r>
              <a:rPr lang="fr-FR" sz="2200" dirty="0" err="1" smtClean="0">
                <a:solidFill>
                  <a:srgbClr val="0033CC"/>
                </a:solidFill>
              </a:rPr>
              <a:t>symmetry-breaking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operator</a:t>
            </a:r>
            <a:r>
              <a:rPr lang="fr-FR" sz="2200" dirty="0" smtClean="0">
                <a:solidFill>
                  <a:srgbClr val="0033CC"/>
                </a:solidFill>
              </a:rPr>
              <a:t> Q to </a:t>
            </a:r>
            <a:r>
              <a:rPr lang="fr-FR" sz="2200" dirty="0" err="1" smtClean="0">
                <a:solidFill>
                  <a:srgbClr val="0033CC"/>
                </a:solidFill>
              </a:rPr>
              <a:t>constrain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symmetry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breaking</a:t>
            </a:r>
            <a:r>
              <a:rPr lang="fr-FR" sz="2200" dirty="0" smtClean="0">
                <a:solidFill>
                  <a:srgbClr val="0033CC"/>
                </a:solidFill>
              </a:rPr>
              <a:t> to |q|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65" name="Flèche courbée vers la gauche 64"/>
          <p:cNvSpPr/>
          <p:nvPr/>
        </p:nvSpPr>
        <p:spPr>
          <a:xfrm rot="3949678" flipV="1">
            <a:off x="10905732" y="1739248"/>
            <a:ext cx="634009" cy="2208350"/>
          </a:xfrm>
          <a:prstGeom prst="curvedLeft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Shape 710"/>
          <p:cNvSpPr/>
          <p:nvPr/>
        </p:nvSpPr>
        <p:spPr>
          <a:xfrm>
            <a:off x="8231855" y="1319157"/>
            <a:ext cx="461294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Order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parameter</a:t>
            </a:r>
            <a:r>
              <a:rPr lang="fr-FR" sz="2000" dirty="0" smtClean="0">
                <a:solidFill>
                  <a:srgbClr val="0033CC"/>
                </a:solidFill>
              </a:rPr>
              <a:t> of </a:t>
            </a:r>
            <a:r>
              <a:rPr lang="fr-FR" sz="2000" dirty="0" err="1" smtClean="0">
                <a:solidFill>
                  <a:srgbClr val="0033CC"/>
                </a:solidFill>
              </a:rPr>
              <a:t>broken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symmetry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  <p:sp>
        <p:nvSpPr>
          <p:cNvPr id="67" name="Shape 710"/>
          <p:cNvSpPr/>
          <p:nvPr/>
        </p:nvSpPr>
        <p:spPr>
          <a:xfrm>
            <a:off x="347067" y="3295532"/>
            <a:ext cx="1264760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</a:t>
            </a:r>
            <a:r>
              <a:rPr lang="fr-FR" sz="2200" dirty="0" smtClean="0"/>
              <a:t>Ex: </a:t>
            </a:r>
            <a:r>
              <a:rPr lang="fr-FR" sz="2200" b="1" dirty="0" smtClean="0"/>
              <a:t>SU(2) (q=</a:t>
            </a:r>
            <a:r>
              <a:rPr lang="fr-FR" sz="2200" b="1" dirty="0" smtClean="0">
                <a:latin typeface="Symbol" panose="05050102010706020507" pitchFamily="18" charset="2"/>
              </a:rPr>
              <a:t>r</a:t>
            </a:r>
            <a:r>
              <a:rPr lang="fr-FR" sz="2200" b="1" baseline="-25000" dirty="0" smtClean="0"/>
              <a:t>20</a:t>
            </a:r>
            <a:r>
              <a:rPr lang="fr-FR" sz="2200" b="1" dirty="0" smtClean="0"/>
              <a:t>)</a:t>
            </a:r>
            <a:r>
              <a:rPr lang="fr-FR" sz="2200" dirty="0" smtClean="0"/>
              <a:t> and </a:t>
            </a:r>
            <a:r>
              <a:rPr lang="fr-FR" sz="2200" b="1" dirty="0" smtClean="0"/>
              <a:t>U(1) (q=</a:t>
            </a:r>
            <a:r>
              <a:rPr lang="fr-FR" sz="2200" b="1" dirty="0" err="1" smtClean="0">
                <a:latin typeface="Symbol" panose="05050102010706020507" pitchFamily="18" charset="2"/>
              </a:rPr>
              <a:t>D</a:t>
            </a:r>
            <a:r>
              <a:rPr lang="fr-FR" sz="2200" b="1" baseline="-25000" dirty="0" err="1" smtClean="0"/>
              <a:t>pairing</a:t>
            </a:r>
            <a:r>
              <a:rPr lang="fr-FR" sz="2200" b="1" dirty="0" smtClean="0"/>
              <a:t>) </a:t>
            </a:r>
            <a:r>
              <a:rPr lang="fr-FR" sz="2200" dirty="0" smtClean="0">
                <a:sym typeface="Wingdings 3" panose="05040102010807070707" pitchFamily="18" charset="2"/>
              </a:rPr>
              <a:t> </a:t>
            </a:r>
            <a:r>
              <a:rPr lang="fr-FR" sz="2200" dirty="0" err="1" smtClean="0">
                <a:sym typeface="Wingdings 3" panose="05040102010807070707" pitchFamily="18" charset="2"/>
              </a:rPr>
              <a:t>doubled</a:t>
            </a:r>
            <a:r>
              <a:rPr lang="fr-FR" dirty="0" err="1">
                <a:sym typeface="Wingdings 3" panose="05040102010807070707" pitchFamily="18" charset="2"/>
              </a:rPr>
              <a:t>-</a:t>
            </a:r>
            <a:r>
              <a:rPr lang="fr-FR" sz="2200" dirty="0" err="1" smtClean="0">
                <a:sym typeface="Wingdings 3" panose="05040102010807070707" pitchFamily="18" charset="2"/>
              </a:rPr>
              <a:t>constrained</a:t>
            </a:r>
            <a:r>
              <a:rPr lang="fr-FR" sz="2200" dirty="0" smtClean="0">
                <a:sym typeface="Wingdings 3" panose="05040102010807070707" pitchFamily="18" charset="2"/>
              </a:rPr>
              <a:t> UHFB </a:t>
            </a:r>
            <a:r>
              <a:rPr lang="fr-FR" sz="2200" dirty="0" err="1" smtClean="0">
                <a:sym typeface="Wingdings 3" panose="05040102010807070707" pitchFamily="18" charset="2"/>
              </a:rPr>
              <a:t>calculations</a:t>
            </a:r>
            <a:endParaRPr sz="2200" dirty="0"/>
          </a:p>
        </p:txBody>
      </p:sp>
      <p:cxnSp>
        <p:nvCxnSpPr>
          <p:cNvPr id="70" name="Connecteur droit avec flèche 69"/>
          <p:cNvCxnSpPr>
            <a:stCxn id="67" idx="2"/>
            <a:endCxn id="72" idx="0"/>
          </p:cNvCxnSpPr>
          <p:nvPr/>
        </p:nvCxnSpPr>
        <p:spPr>
          <a:xfrm flipH="1">
            <a:off x="3353938" y="3736678"/>
            <a:ext cx="3316934" cy="717683"/>
          </a:xfrm>
          <a:prstGeom prst="straightConnector1">
            <a:avLst/>
          </a:prstGeom>
          <a:noFill/>
          <a:ln w="762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Connecteur droit avec flèche 70"/>
          <p:cNvCxnSpPr>
            <a:stCxn id="67" idx="2"/>
            <a:endCxn id="74" idx="0"/>
          </p:cNvCxnSpPr>
          <p:nvPr/>
        </p:nvCxnSpPr>
        <p:spPr>
          <a:xfrm>
            <a:off x="6670872" y="3736678"/>
            <a:ext cx="3414698" cy="777475"/>
          </a:xfrm>
          <a:prstGeom prst="straightConnector1">
            <a:avLst/>
          </a:prstGeom>
          <a:noFill/>
          <a:ln w="762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Shape 710"/>
          <p:cNvSpPr/>
          <p:nvPr/>
        </p:nvSpPr>
        <p:spPr>
          <a:xfrm>
            <a:off x="559559" y="4454361"/>
            <a:ext cx="55887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0033CC"/>
                </a:solidFill>
              </a:rPr>
              <a:t>« </a:t>
            </a:r>
            <a:r>
              <a:rPr lang="fr-FR" sz="1800" dirty="0" err="1" smtClean="0">
                <a:solidFill>
                  <a:srgbClr val="0033CC"/>
                </a:solidFill>
              </a:rPr>
              <a:t>Closed-shell</a:t>
            </a:r>
            <a:r>
              <a:rPr lang="fr-FR" sz="1800" dirty="0" smtClean="0">
                <a:solidFill>
                  <a:srgbClr val="0033CC"/>
                </a:solidFill>
              </a:rPr>
              <a:t> » = </a:t>
            </a:r>
            <a:r>
              <a:rPr lang="fr-FR" sz="1800" dirty="0" err="1" smtClean="0">
                <a:solidFill>
                  <a:srgbClr val="0033CC"/>
                </a:solidFill>
              </a:rPr>
              <a:t>symmetry-conserving</a:t>
            </a:r>
            <a:r>
              <a:rPr lang="fr-FR" sz="1800" dirty="0" smtClean="0">
                <a:solidFill>
                  <a:srgbClr val="0033CC"/>
                </a:solidFill>
              </a:rPr>
              <a:t> minimum </a:t>
            </a:r>
          </a:p>
        </p:txBody>
      </p:sp>
      <p:sp>
        <p:nvSpPr>
          <p:cNvPr id="74" name="Shape 710"/>
          <p:cNvSpPr/>
          <p:nvPr/>
        </p:nvSpPr>
        <p:spPr>
          <a:xfrm>
            <a:off x="7291191" y="4514153"/>
            <a:ext cx="55887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0033CC"/>
                </a:solidFill>
              </a:rPr>
              <a:t>« Open-</a:t>
            </a:r>
            <a:r>
              <a:rPr lang="fr-FR" sz="1800" dirty="0" err="1" smtClean="0">
                <a:solidFill>
                  <a:srgbClr val="0033CC"/>
                </a:solidFill>
              </a:rPr>
              <a:t>shell</a:t>
            </a:r>
            <a:r>
              <a:rPr lang="fr-FR" sz="1800" dirty="0" smtClean="0">
                <a:solidFill>
                  <a:srgbClr val="0033CC"/>
                </a:solidFill>
              </a:rPr>
              <a:t> » = </a:t>
            </a:r>
            <a:r>
              <a:rPr lang="fr-FR" sz="1800" dirty="0" err="1" smtClean="0">
                <a:solidFill>
                  <a:srgbClr val="0033CC"/>
                </a:solidFill>
              </a:rPr>
              <a:t>symmetry-breaking</a:t>
            </a:r>
            <a:r>
              <a:rPr lang="fr-FR" sz="1800" dirty="0" smtClean="0">
                <a:solidFill>
                  <a:srgbClr val="0033CC"/>
                </a:solidFill>
              </a:rPr>
              <a:t> minimum</a:t>
            </a:r>
          </a:p>
        </p:txBody>
      </p:sp>
      <p:sp>
        <p:nvSpPr>
          <p:cNvPr id="68" name="Shape 710"/>
          <p:cNvSpPr/>
          <p:nvPr/>
        </p:nvSpPr>
        <p:spPr>
          <a:xfrm>
            <a:off x="4277574" y="3911721"/>
            <a:ext cx="4612942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Vacuum total </a:t>
            </a:r>
            <a:r>
              <a:rPr lang="fr-FR" sz="2000" dirty="0" err="1" smtClean="0">
                <a:solidFill>
                  <a:srgbClr val="0033CC"/>
                </a:solidFill>
              </a:rPr>
              <a:t>energy</a:t>
            </a:r>
            <a:r>
              <a:rPr lang="fr-FR" sz="2000" dirty="0" smtClean="0">
                <a:solidFill>
                  <a:srgbClr val="0033CC"/>
                </a:solidFill>
              </a:rPr>
              <a:t> surface (TES)</a:t>
            </a:r>
          </a:p>
        </p:txBody>
      </p:sp>
      <p:sp>
        <p:nvSpPr>
          <p:cNvPr id="81" name="Shape 710"/>
          <p:cNvSpPr/>
          <p:nvPr/>
        </p:nvSpPr>
        <p:spPr>
          <a:xfrm>
            <a:off x="576629" y="8451529"/>
            <a:ext cx="1230332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</a:t>
            </a:r>
            <a:r>
              <a:rPr lang="fr-FR" sz="2000" dirty="0" err="1" smtClean="0">
                <a:solidFill>
                  <a:schemeClr val="tx1"/>
                </a:solidFill>
              </a:rPr>
              <a:t>Symmetry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conserving</a:t>
            </a:r>
            <a:r>
              <a:rPr lang="fr-FR" sz="2000" dirty="0" smtClean="0">
                <a:solidFill>
                  <a:schemeClr val="tx1"/>
                </a:solidFill>
              </a:rPr>
              <a:t> = </a:t>
            </a:r>
            <a:r>
              <a:rPr lang="fr-FR" sz="2000" dirty="0" err="1" smtClean="0">
                <a:solidFill>
                  <a:schemeClr val="tx1"/>
                </a:solidFill>
              </a:rPr>
              <a:t>just</a:t>
            </a:r>
            <a:r>
              <a:rPr lang="fr-FR" sz="2000" dirty="0" smtClean="0">
                <a:solidFill>
                  <a:schemeClr val="tx1"/>
                </a:solidFill>
              </a:rPr>
              <a:t> one </a:t>
            </a:r>
            <a:r>
              <a:rPr lang="fr-FR" sz="2000" dirty="0" err="1" smtClean="0">
                <a:solidFill>
                  <a:schemeClr val="tx1"/>
                </a:solidFill>
              </a:rPr>
              <a:t>particular</a:t>
            </a:r>
            <a:r>
              <a:rPr lang="fr-FR" sz="2000" dirty="0" smtClean="0">
                <a:solidFill>
                  <a:schemeClr val="tx1"/>
                </a:solidFill>
              </a:rPr>
              <a:t> point </a:t>
            </a:r>
            <a:r>
              <a:rPr lang="fr-FR" sz="2000" dirty="0" err="1" smtClean="0">
                <a:solidFill>
                  <a:schemeClr val="tx1"/>
                </a:solidFill>
              </a:rPr>
              <a:t>when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viewed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from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general</a:t>
            </a:r>
            <a:r>
              <a:rPr lang="fr-FR" sz="2000" dirty="0" smtClean="0">
                <a:solidFill>
                  <a:schemeClr val="tx1"/>
                </a:solidFill>
              </a:rPr>
              <a:t> perspective of vacuum TES</a:t>
            </a:r>
          </a:p>
          <a:p>
            <a:pPr lvl="0">
              <a:lnSpc>
                <a:spcPct val="150000"/>
              </a:lnSpc>
              <a:defRPr sz="1800"/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</a:t>
            </a:r>
            <a:r>
              <a:rPr lang="en-US" sz="2000" dirty="0" smtClean="0">
                <a:solidFill>
                  <a:schemeClr val="tx1"/>
                </a:solidFill>
              </a:rPr>
              <a:t>Vacuum </a:t>
            </a:r>
            <a:r>
              <a:rPr lang="en-US" sz="2000" dirty="0">
                <a:solidFill>
                  <a:schemeClr val="tx1"/>
                </a:solidFill>
              </a:rPr>
              <a:t>TES contains physics beyond the </a:t>
            </a:r>
            <a:r>
              <a:rPr lang="en-US" sz="2000" dirty="0" smtClean="0">
                <a:solidFill>
                  <a:schemeClr val="tx1"/>
                </a:solidFill>
              </a:rPr>
              <a:t>minimum (symmetry conserving or not)</a:t>
            </a:r>
            <a:endParaRPr lang="en-US" sz="2000" dirty="0">
              <a:solidFill>
                <a:schemeClr val="tx1"/>
              </a:solidFill>
            </a:endParaRPr>
          </a:p>
          <a:p>
            <a:pPr lvl="0">
              <a:defRPr sz="1800"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rgbClr val="0033CC"/>
                </a:solidFill>
                <a:sym typeface="Wingdings" panose="05000000000000000000" pitchFamily="2" charset="2"/>
              </a:rPr>
              <a:t> </a:t>
            </a:r>
            <a:r>
              <a:rPr lang="en-US" sz="2000" dirty="0" smtClean="0">
                <a:solidFill>
                  <a:srgbClr val="0033CC"/>
                </a:solidFill>
              </a:rPr>
              <a:t>softness </a:t>
            </a:r>
            <a:r>
              <a:rPr lang="en-US" sz="2000" dirty="0">
                <a:solidFill>
                  <a:srgbClr val="0033CC"/>
                </a:solidFill>
              </a:rPr>
              <a:t>around it indicates further collective/static correlations even for “closed-shell</a:t>
            </a:r>
            <a:r>
              <a:rPr lang="en-US" sz="2000" dirty="0" smtClean="0">
                <a:solidFill>
                  <a:srgbClr val="0033CC"/>
                </a:solidFill>
              </a:rPr>
              <a:t>” system 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272" name="Ellipse 271"/>
          <p:cNvSpPr/>
          <p:nvPr/>
        </p:nvSpPr>
        <p:spPr>
          <a:xfrm>
            <a:off x="3553240" y="7874422"/>
            <a:ext cx="145300" cy="95871"/>
          </a:xfrm>
          <a:prstGeom prst="ellipse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8" name="Ellipse 117"/>
          <p:cNvSpPr/>
          <p:nvPr/>
        </p:nvSpPr>
        <p:spPr>
          <a:xfrm>
            <a:off x="8545465" y="7670034"/>
            <a:ext cx="107213" cy="81887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9176201" y="7779228"/>
            <a:ext cx="145217" cy="81889"/>
          </a:xfrm>
          <a:prstGeom prst="ellipse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7" name="[Entem &amp; Machleidt 2003, Navrátil 2007, Roth et al. 2012]"/>
          <p:cNvSpPr txBox="1"/>
          <p:nvPr/>
        </p:nvSpPr>
        <p:spPr>
          <a:xfrm rot="5400000">
            <a:off x="4248516" y="6448323"/>
            <a:ext cx="275876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600" dirty="0" smtClean="0"/>
              <a:t>[</a:t>
            </a:r>
            <a:r>
              <a:rPr lang="fr-FR" sz="1600" dirty="0" smtClean="0"/>
              <a:t>Ebran, Duguet, </a:t>
            </a:r>
            <a:r>
              <a:rPr lang="fr-FR" sz="1600" dirty="0" err="1" smtClean="0"/>
              <a:t>unpublished</a:t>
            </a:r>
            <a:r>
              <a:rPr sz="1600" dirty="0" smtClean="0"/>
              <a:t>]</a:t>
            </a:r>
            <a:endParaRPr sz="1600" dirty="0"/>
          </a:p>
        </p:txBody>
      </p:sp>
      <p:sp>
        <p:nvSpPr>
          <p:cNvPr id="29" name="Shape 710"/>
          <p:cNvSpPr/>
          <p:nvPr/>
        </p:nvSpPr>
        <p:spPr>
          <a:xfrm>
            <a:off x="3890583" y="8116728"/>
            <a:ext cx="776951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30" name="Shape 710"/>
          <p:cNvSpPr/>
          <p:nvPr/>
        </p:nvSpPr>
        <p:spPr>
          <a:xfrm>
            <a:off x="8434221" y="8116727"/>
            <a:ext cx="567724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32" name="Shape 710"/>
          <p:cNvSpPr/>
          <p:nvPr/>
        </p:nvSpPr>
        <p:spPr>
          <a:xfrm>
            <a:off x="10817546" y="7721527"/>
            <a:ext cx="1263194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</a:t>
            </a:r>
            <a:r>
              <a:rPr lang="fr-FR" sz="2000" b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>
                <a:solidFill>
                  <a:schemeClr val="tx1"/>
                </a:solidFill>
                <a:latin typeface="+mn-lt"/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|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33" name="Shape 710"/>
          <p:cNvSpPr/>
          <p:nvPr/>
        </p:nvSpPr>
        <p:spPr>
          <a:xfrm>
            <a:off x="0" y="4951177"/>
            <a:ext cx="1703265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800" b="1" baseline="30000" dirty="0" smtClean="0">
                <a:solidFill>
                  <a:schemeClr val="tx1"/>
                </a:solidFill>
                <a:latin typeface="+mn-lt"/>
              </a:rPr>
              <a:t>UHFB </a:t>
            </a: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(MeV)</a:t>
            </a:r>
          </a:p>
        </p:txBody>
      </p:sp>
      <p:sp>
        <p:nvSpPr>
          <p:cNvPr id="34" name="Shape 710"/>
          <p:cNvSpPr/>
          <p:nvPr/>
        </p:nvSpPr>
        <p:spPr>
          <a:xfrm>
            <a:off x="11348473" y="5234257"/>
            <a:ext cx="1703265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800" b="1" baseline="30000" dirty="0" smtClean="0">
                <a:solidFill>
                  <a:schemeClr val="tx1"/>
                </a:solidFill>
                <a:latin typeface="+mn-lt"/>
              </a:rPr>
              <a:t>UHFB </a:t>
            </a: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(MeV)</a:t>
            </a:r>
          </a:p>
        </p:txBody>
      </p:sp>
      <p:sp>
        <p:nvSpPr>
          <p:cNvPr id="38" name="Shape 710"/>
          <p:cNvSpPr/>
          <p:nvPr/>
        </p:nvSpPr>
        <p:spPr>
          <a:xfrm>
            <a:off x="576629" y="7505792"/>
            <a:ext cx="1263194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</a:t>
            </a:r>
            <a:r>
              <a:rPr lang="fr-FR" sz="2000" b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>
                <a:solidFill>
                  <a:schemeClr val="tx1"/>
                </a:solidFill>
                <a:latin typeface="+mn-lt"/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|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39" name="Shape 710"/>
          <p:cNvSpPr/>
          <p:nvPr/>
        </p:nvSpPr>
        <p:spPr>
          <a:xfrm>
            <a:off x="2284757" y="5108820"/>
            <a:ext cx="634185" cy="4719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b="1" baseline="30000" dirty="0" smtClean="0">
                <a:solidFill>
                  <a:schemeClr val="tx1"/>
                </a:solidFill>
                <a:latin typeface="+mn-lt"/>
              </a:rPr>
              <a:t>22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</a:rPr>
              <a:t>C</a:t>
            </a:r>
          </a:p>
        </p:txBody>
      </p:sp>
      <p:sp>
        <p:nvSpPr>
          <p:cNvPr id="40" name="Shape 710"/>
          <p:cNvSpPr/>
          <p:nvPr/>
        </p:nvSpPr>
        <p:spPr>
          <a:xfrm>
            <a:off x="10463690" y="6193096"/>
            <a:ext cx="787339" cy="4719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b="1" baseline="30000" dirty="0" smtClean="0">
                <a:solidFill>
                  <a:schemeClr val="tx1"/>
                </a:solidFill>
                <a:latin typeface="+mn-lt"/>
              </a:rPr>
              <a:t>32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212204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4" grpId="0" animBg="1"/>
      <p:bldP spid="65" grpId="0" animBg="1"/>
      <p:bldP spid="66" grpId="0" animBg="1"/>
      <p:bldP spid="67" grpId="0" animBg="1"/>
      <p:bldP spid="72" grpId="0" animBg="1"/>
      <p:bldP spid="74" grpId="0" animBg="1"/>
      <p:bldP spid="68" grpId="0" animBg="1"/>
      <p:bldP spid="272" grpId="0" animBg="1"/>
      <p:bldP spid="118" grpId="0" animBg="1"/>
      <p:bldP spid="119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avec flèche 108"/>
          <p:cNvCxnSpPr/>
          <p:nvPr/>
        </p:nvCxnSpPr>
        <p:spPr>
          <a:xfrm>
            <a:off x="2208572" y="9239948"/>
            <a:ext cx="1481818" cy="24364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hape 710"/>
          <p:cNvSpPr/>
          <p:nvPr/>
        </p:nvSpPr>
        <p:spPr>
          <a:xfrm>
            <a:off x="3621212" y="9304710"/>
            <a:ext cx="509068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|q|</a:t>
            </a:r>
          </a:p>
        </p:txBody>
      </p:sp>
      <p:sp>
        <p:nvSpPr>
          <p:cNvPr id="156" name="Shape 710"/>
          <p:cNvSpPr/>
          <p:nvPr/>
        </p:nvSpPr>
        <p:spPr>
          <a:xfrm>
            <a:off x="3652794" y="9069910"/>
            <a:ext cx="4161908" cy="65659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</a:t>
            </a:r>
            <a:r>
              <a:rPr lang="fr-FR" sz="1800" dirty="0" err="1" smtClean="0">
                <a:solidFill>
                  <a:srgbClr val="FF0000"/>
                </a:solidFill>
              </a:rPr>
              <a:t>Symmetry-projected</a:t>
            </a:r>
            <a:r>
              <a:rPr lang="fr-FR" sz="1800" dirty="0" smtClean="0">
                <a:solidFill>
                  <a:srgbClr val="FF0000"/>
                </a:solidFill>
              </a:rPr>
              <a:t> state</a:t>
            </a:r>
          </a:p>
          <a:p>
            <a:pPr lvl="0">
              <a:defRPr sz="1800"/>
            </a:pPr>
            <a:r>
              <a:rPr lang="fr-FR" sz="1800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</a:t>
            </a:r>
            <a:r>
              <a:rPr lang="fr-FR" sz="1800" dirty="0" smtClean="0">
                <a:solidFill>
                  <a:srgbClr val="FF0000"/>
                </a:solidFill>
              </a:rPr>
              <a:t>Capture collective </a:t>
            </a:r>
            <a:r>
              <a:rPr lang="fr-FR" sz="1800" dirty="0" err="1" smtClean="0">
                <a:solidFill>
                  <a:srgbClr val="FF0000"/>
                </a:solidFill>
              </a:rPr>
              <a:t>static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correlations</a:t>
            </a:r>
            <a:endParaRPr lang="fr-FR" sz="1800" dirty="0" smtClean="0">
              <a:solidFill>
                <a:srgbClr val="FF0000"/>
              </a:solidFill>
            </a:endParaRPr>
          </a:p>
        </p:txBody>
      </p:sp>
      <p:sp>
        <p:nvSpPr>
          <p:cNvPr id="161" name="Rounded Rectangle"/>
          <p:cNvSpPr/>
          <p:nvPr/>
        </p:nvSpPr>
        <p:spPr>
          <a:xfrm>
            <a:off x="4075116" y="7294133"/>
            <a:ext cx="5055234" cy="696694"/>
          </a:xfrm>
          <a:prstGeom prst="roundRect">
            <a:avLst>
              <a:gd name="adj" fmla="val 23737"/>
            </a:avLst>
          </a:prstGeom>
          <a:gradFill>
            <a:gsLst>
              <a:gs pos="0">
                <a:srgbClr val="0052FF">
                  <a:alpha val="8094"/>
                </a:srgbClr>
              </a:gs>
              <a:gs pos="100000">
                <a:srgbClr val="FF40FF">
                  <a:alpha val="12298"/>
                </a:srgbClr>
              </a:gs>
            </a:gsLst>
            <a:lin ang="5400000"/>
          </a:gradFill>
          <a:ln w="25400">
            <a:solidFill>
              <a:srgbClr val="000000">
                <a:alpha val="4621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274" name="Image 2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960" y="8273078"/>
            <a:ext cx="3499458" cy="941970"/>
          </a:xfrm>
          <a:prstGeom prst="rect">
            <a:avLst/>
          </a:prstGeom>
        </p:spPr>
      </p:pic>
      <p:pic>
        <p:nvPicPr>
          <p:cNvPr id="273" name="Image 2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225" y="3149153"/>
            <a:ext cx="3522204" cy="3522204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96" y="5875270"/>
            <a:ext cx="5152516" cy="5152516"/>
          </a:xfrm>
          <a:prstGeom prst="rect">
            <a:avLst/>
          </a:prstGeom>
        </p:spPr>
      </p:pic>
      <p:pic>
        <p:nvPicPr>
          <p:cNvPr id="271" name="Image 2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2" y="3206505"/>
            <a:ext cx="3424318" cy="3424318"/>
          </a:xfrm>
          <a:prstGeom prst="rect">
            <a:avLst/>
          </a:prstGeom>
        </p:spPr>
      </p:pic>
      <p:grpSp>
        <p:nvGrpSpPr>
          <p:cNvPr id="44" name="Groupe 43"/>
          <p:cNvGrpSpPr/>
          <p:nvPr/>
        </p:nvGrpSpPr>
        <p:grpSpPr>
          <a:xfrm>
            <a:off x="8867124" y="6550989"/>
            <a:ext cx="3948133" cy="3701434"/>
            <a:chOff x="2987824" y="3278289"/>
            <a:chExt cx="4258277" cy="4258277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3278289"/>
              <a:ext cx="4258277" cy="4258277"/>
            </a:xfrm>
            <a:prstGeom prst="rect">
              <a:avLst/>
            </a:prstGeom>
          </p:spPr>
        </p:pic>
        <p:sp>
          <p:nvSpPr>
            <p:cNvPr id="46" name="Arc 45"/>
            <p:cNvSpPr/>
            <p:nvPr/>
          </p:nvSpPr>
          <p:spPr>
            <a:xfrm rot="5400000">
              <a:off x="4613098" y="5043245"/>
              <a:ext cx="1026727" cy="2121830"/>
            </a:xfrm>
            <a:prstGeom prst="arc">
              <a:avLst>
                <a:gd name="adj1" fmla="val 15023795"/>
                <a:gd name="adj2" fmla="val 7175536"/>
              </a:avLst>
            </a:prstGeom>
            <a:ln w="28575">
              <a:solidFill>
                <a:schemeClr val="tx1"/>
              </a:solidFill>
            </a:ln>
            <a:scene3d>
              <a:camera prst="orthographicFront">
                <a:rot lat="19717758" lon="693276" rev="162263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 flipH="1" flipV="1">
            <a:off x="10837718" y="6865678"/>
            <a:ext cx="23676" cy="279048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6669" y="1952182"/>
            <a:ext cx="4262803" cy="458037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Static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and (</a:t>
            </a:r>
            <a:r>
              <a:rPr lang="fr-FR" sz="3600" dirty="0" err="1" smtClean="0">
                <a:solidFill>
                  <a:srgbClr val="0033CC"/>
                </a:solidFill>
              </a:rPr>
              <a:t>near</a:t>
            </a:r>
            <a:r>
              <a:rPr lang="fr-FR" sz="3600" dirty="0" smtClean="0">
                <a:solidFill>
                  <a:srgbClr val="0033CC"/>
                </a:solidFill>
              </a:rPr>
              <a:t>) </a:t>
            </a:r>
            <a:r>
              <a:rPr lang="fr-FR" sz="3600" dirty="0" err="1" smtClean="0">
                <a:solidFill>
                  <a:srgbClr val="0033CC"/>
                </a:solidFill>
              </a:rPr>
              <a:t>degenerate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systems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66" name="Shape 710"/>
          <p:cNvSpPr/>
          <p:nvPr/>
        </p:nvSpPr>
        <p:spPr>
          <a:xfrm>
            <a:off x="8084304" y="1441986"/>
            <a:ext cx="461294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Order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parameter</a:t>
            </a:r>
            <a:r>
              <a:rPr lang="fr-FR" sz="2000" dirty="0" smtClean="0">
                <a:solidFill>
                  <a:srgbClr val="0033CC"/>
                </a:solidFill>
              </a:rPr>
              <a:t> of </a:t>
            </a:r>
            <a:r>
              <a:rPr lang="fr-FR" sz="2000" dirty="0" err="1" smtClean="0">
                <a:solidFill>
                  <a:srgbClr val="0033CC"/>
                </a:solidFill>
              </a:rPr>
              <a:t>broken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symmetry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  <p:sp>
        <p:nvSpPr>
          <p:cNvPr id="67" name="Shape 710"/>
          <p:cNvSpPr/>
          <p:nvPr/>
        </p:nvSpPr>
        <p:spPr>
          <a:xfrm>
            <a:off x="347067" y="2285594"/>
            <a:ext cx="1264760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</a:t>
            </a:r>
            <a:r>
              <a:rPr lang="fr-FR" sz="2200" b="1" dirty="0" smtClean="0"/>
              <a:t>1D projection </a:t>
            </a:r>
            <a:r>
              <a:rPr lang="fr-FR" sz="2200" b="1" dirty="0" err="1" smtClean="0"/>
              <a:t>along</a:t>
            </a:r>
            <a:r>
              <a:rPr lang="fr-FR" sz="2200" b="1" dirty="0" smtClean="0"/>
              <a:t> </a:t>
            </a:r>
            <a:r>
              <a:rPr lang="fr-FR" sz="2200" b="1" dirty="0" smtClean="0">
                <a:latin typeface="Symbol" panose="05050102010706020507" pitchFamily="18" charset="2"/>
              </a:rPr>
              <a:t>r</a:t>
            </a:r>
            <a:r>
              <a:rPr lang="fr-FR" sz="2200" b="1" baseline="-25000" dirty="0" smtClean="0"/>
              <a:t>20 </a:t>
            </a:r>
            <a:r>
              <a:rPr lang="fr-FR" sz="2200" b="1" dirty="0" smtClean="0"/>
              <a:t>(</a:t>
            </a:r>
            <a:r>
              <a:rPr lang="fr-FR" sz="2200" b="1" dirty="0" smtClean="0">
                <a:sym typeface="Symbol" panose="05050102010706020507" pitchFamily="18" charset="2"/>
              </a:rPr>
              <a:t> 0)</a:t>
            </a:r>
            <a:r>
              <a:rPr lang="fr-FR" sz="2200" b="1" dirty="0" smtClean="0"/>
              <a:t> at </a:t>
            </a:r>
            <a:r>
              <a:rPr lang="fr-FR" sz="2200" b="1" dirty="0" err="1" smtClean="0">
                <a:latin typeface="Symbol" panose="05050102010706020507" pitchFamily="18" charset="2"/>
              </a:rPr>
              <a:t>D</a:t>
            </a:r>
            <a:r>
              <a:rPr lang="fr-FR" b="1" baseline="-25000" dirty="0" err="1" smtClean="0"/>
              <a:t>pairing</a:t>
            </a:r>
            <a:r>
              <a:rPr lang="fr-FR" sz="2200" b="1" dirty="0" smtClean="0"/>
              <a:t> = 0</a:t>
            </a:r>
            <a:endParaRPr sz="2200" b="1" dirty="0"/>
          </a:p>
        </p:txBody>
      </p:sp>
      <p:sp>
        <p:nvSpPr>
          <p:cNvPr id="72" name="Shape 710"/>
          <p:cNvSpPr/>
          <p:nvPr/>
        </p:nvSpPr>
        <p:spPr>
          <a:xfrm>
            <a:off x="-13649" y="2912162"/>
            <a:ext cx="55887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0033CC"/>
                </a:solidFill>
              </a:rPr>
              <a:t>« </a:t>
            </a:r>
            <a:r>
              <a:rPr lang="fr-FR" sz="1800" dirty="0" err="1" smtClean="0">
                <a:solidFill>
                  <a:srgbClr val="0033CC"/>
                </a:solidFill>
              </a:rPr>
              <a:t>Closed-shell</a:t>
            </a:r>
            <a:r>
              <a:rPr lang="fr-FR" sz="1800" dirty="0" smtClean="0">
                <a:solidFill>
                  <a:srgbClr val="0033CC"/>
                </a:solidFill>
              </a:rPr>
              <a:t> » = </a:t>
            </a:r>
            <a:r>
              <a:rPr lang="fr-FR" sz="1800" dirty="0" err="1" smtClean="0">
                <a:solidFill>
                  <a:srgbClr val="0033CC"/>
                </a:solidFill>
              </a:rPr>
              <a:t>symmetry-conserving</a:t>
            </a:r>
            <a:r>
              <a:rPr lang="fr-FR" sz="1800" dirty="0" smtClean="0">
                <a:solidFill>
                  <a:srgbClr val="0033CC"/>
                </a:solidFill>
              </a:rPr>
              <a:t> minimum </a:t>
            </a:r>
          </a:p>
        </p:txBody>
      </p:sp>
      <p:sp>
        <p:nvSpPr>
          <p:cNvPr id="74" name="Shape 710"/>
          <p:cNvSpPr/>
          <p:nvPr/>
        </p:nvSpPr>
        <p:spPr>
          <a:xfrm>
            <a:off x="8090172" y="2917079"/>
            <a:ext cx="5008974" cy="382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rgbClr val="0033CC"/>
                </a:solidFill>
              </a:rPr>
              <a:t>« Open-</a:t>
            </a:r>
            <a:r>
              <a:rPr lang="fr-FR" sz="1800" dirty="0" err="1" smtClean="0">
                <a:solidFill>
                  <a:srgbClr val="0033CC"/>
                </a:solidFill>
              </a:rPr>
              <a:t>shell</a:t>
            </a:r>
            <a:r>
              <a:rPr lang="fr-FR" sz="1800" dirty="0" smtClean="0">
                <a:solidFill>
                  <a:srgbClr val="0033CC"/>
                </a:solidFill>
              </a:rPr>
              <a:t> » = </a:t>
            </a:r>
            <a:r>
              <a:rPr lang="fr-FR" sz="1800" dirty="0" err="1" smtClean="0">
                <a:solidFill>
                  <a:srgbClr val="0033CC"/>
                </a:solidFill>
              </a:rPr>
              <a:t>symmetry-breaking</a:t>
            </a:r>
            <a:r>
              <a:rPr lang="fr-FR" sz="1800" dirty="0" smtClean="0">
                <a:solidFill>
                  <a:srgbClr val="0033CC"/>
                </a:solidFill>
              </a:rPr>
              <a:t> minimum</a:t>
            </a:r>
          </a:p>
        </p:txBody>
      </p:sp>
      <p:sp>
        <p:nvSpPr>
          <p:cNvPr id="68" name="Shape 710"/>
          <p:cNvSpPr/>
          <p:nvPr/>
        </p:nvSpPr>
        <p:spPr>
          <a:xfrm>
            <a:off x="4517408" y="3542073"/>
            <a:ext cx="4612942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Vacuum total </a:t>
            </a:r>
            <a:r>
              <a:rPr lang="fr-FR" sz="2000" dirty="0" err="1" smtClean="0">
                <a:solidFill>
                  <a:srgbClr val="0033CC"/>
                </a:solidFill>
              </a:rPr>
              <a:t>energy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curve</a:t>
            </a:r>
            <a:r>
              <a:rPr lang="fr-FR" sz="2000" dirty="0" smtClean="0">
                <a:solidFill>
                  <a:srgbClr val="0033CC"/>
                </a:solidFill>
              </a:rPr>
              <a:t> (TEC)</a:t>
            </a:r>
          </a:p>
        </p:txBody>
      </p:sp>
      <p:sp>
        <p:nvSpPr>
          <p:cNvPr id="27" name="[Entem &amp; Machleidt 2003, Navrátil 2007, Roth et al. 2012]"/>
          <p:cNvSpPr txBox="1"/>
          <p:nvPr/>
        </p:nvSpPr>
        <p:spPr>
          <a:xfrm rot="5400000">
            <a:off x="11218842" y="4834142"/>
            <a:ext cx="275876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1600" dirty="0" smtClean="0"/>
              <a:t>[</a:t>
            </a:r>
            <a:r>
              <a:rPr lang="fr-FR" sz="1600" dirty="0" smtClean="0"/>
              <a:t>Ebran, Duguet, </a:t>
            </a:r>
            <a:r>
              <a:rPr lang="fr-FR" sz="1600" dirty="0" err="1" smtClean="0"/>
              <a:t>unpublished</a:t>
            </a:r>
            <a:r>
              <a:rPr sz="1600" dirty="0" smtClean="0"/>
              <a:t>]</a:t>
            </a:r>
            <a:endParaRPr sz="1600" dirty="0"/>
          </a:p>
        </p:txBody>
      </p:sp>
      <p:sp>
        <p:nvSpPr>
          <p:cNvPr id="28" name="Ellipse 27"/>
          <p:cNvSpPr/>
          <p:nvPr/>
        </p:nvSpPr>
        <p:spPr>
          <a:xfrm>
            <a:off x="1954666" y="5720354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2290499" y="5413139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1569133" y="5963008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567218" y="5149014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1203914" y="6044445"/>
            <a:ext cx="186503" cy="177758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2785291" y="4879949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10691031" y="6045406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11025704" y="5682880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0370156" y="5607289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1265902" y="5255556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0177970" y="5067301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11481079" y="4836639"/>
            <a:ext cx="186503" cy="177758"/>
          </a:xfrm>
          <a:prstGeom prst="ellipse">
            <a:avLst/>
          </a:prstGeom>
          <a:solidFill>
            <a:srgbClr val="66FFFF"/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" name="Flèche vers le bas 3"/>
          <p:cNvSpPr/>
          <p:nvPr/>
        </p:nvSpPr>
        <p:spPr>
          <a:xfrm>
            <a:off x="6247790" y="5210155"/>
            <a:ext cx="846162" cy="46402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0" name="Shape 710"/>
          <p:cNvSpPr/>
          <p:nvPr/>
        </p:nvSpPr>
        <p:spPr>
          <a:xfrm>
            <a:off x="4760358" y="5210155"/>
            <a:ext cx="1515477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chemeClr val="tx1"/>
                </a:solidFill>
              </a:rPr>
              <a:t>Add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Arg</a:t>
            </a:r>
            <a:r>
              <a:rPr lang="fr-FR" sz="2000" dirty="0" smtClean="0">
                <a:solidFill>
                  <a:schemeClr val="tx1"/>
                </a:solidFill>
              </a:rPr>
              <a:t>(q)</a:t>
            </a:r>
          </a:p>
        </p:txBody>
      </p:sp>
      <p:pic>
        <p:nvPicPr>
          <p:cNvPr id="42" name="vi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77116" y="4037329"/>
            <a:ext cx="1223160" cy="91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Ellipse 42"/>
          <p:cNvSpPr/>
          <p:nvPr/>
        </p:nvSpPr>
        <p:spPr>
          <a:xfrm>
            <a:off x="9538800" y="4772142"/>
            <a:ext cx="186503" cy="177758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10871457" y="8928064"/>
            <a:ext cx="1428708" cy="4872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IKEDA_mg24g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7385" y="6019696"/>
            <a:ext cx="1352046" cy="101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Shape 710"/>
          <p:cNvSpPr/>
          <p:nvPr/>
        </p:nvSpPr>
        <p:spPr>
          <a:xfrm>
            <a:off x="10479538" y="6821948"/>
            <a:ext cx="2480484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UHFB 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(q)  (MeV)</a:t>
            </a:r>
          </a:p>
        </p:txBody>
      </p:sp>
      <p:sp>
        <p:nvSpPr>
          <p:cNvPr id="83" name="Shape 710"/>
          <p:cNvSpPr/>
          <p:nvPr/>
        </p:nvSpPr>
        <p:spPr>
          <a:xfrm>
            <a:off x="12324322" y="9188031"/>
            <a:ext cx="509068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|q|</a:t>
            </a:r>
          </a:p>
        </p:txBody>
      </p:sp>
      <p:sp>
        <p:nvSpPr>
          <p:cNvPr id="57" name="Ellipse 56"/>
          <p:cNvSpPr/>
          <p:nvPr/>
        </p:nvSpPr>
        <p:spPr>
          <a:xfrm>
            <a:off x="11563874" y="8770402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11436293" y="8642152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11615741" y="8954186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10977639" y="8180850"/>
            <a:ext cx="988458" cy="1042836"/>
            <a:chOff x="5846723" y="7918786"/>
            <a:chExt cx="988458" cy="1042836"/>
          </a:xfrm>
        </p:grpSpPr>
        <p:sp>
          <p:nvSpPr>
            <p:cNvPr id="62" name="Ellipse 61"/>
            <p:cNvSpPr/>
            <p:nvPr/>
          </p:nvSpPr>
          <p:spPr>
            <a:xfrm>
              <a:off x="6101190" y="8380674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245879" y="8656325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6447030" y="8852099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6634873" y="8568790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6738253" y="8296775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5967275" y="8121224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5846723" y="7918786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Ellipse 52"/>
          <p:cNvSpPr/>
          <p:nvPr/>
        </p:nvSpPr>
        <p:spPr>
          <a:xfrm>
            <a:off x="10798504" y="7994356"/>
            <a:ext cx="116823" cy="1095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/>
          <p:cNvSpPr/>
          <p:nvPr/>
        </p:nvSpPr>
        <p:spPr>
          <a:xfrm>
            <a:off x="11067416" y="7893691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11315705" y="7939594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/>
          <p:cNvSpPr/>
          <p:nvPr/>
        </p:nvSpPr>
        <p:spPr>
          <a:xfrm>
            <a:off x="11548526" y="8036375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/>
          <p:cNvSpPr/>
          <p:nvPr/>
        </p:nvSpPr>
        <p:spPr>
          <a:xfrm>
            <a:off x="11728222" y="8161479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11851054" y="8338900"/>
            <a:ext cx="116823" cy="109523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avec flèche 105"/>
          <p:cNvCxnSpPr/>
          <p:nvPr/>
        </p:nvCxnSpPr>
        <p:spPr>
          <a:xfrm flipH="1" flipV="1">
            <a:off x="2203786" y="6906622"/>
            <a:ext cx="23676" cy="279048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8" name="Shape 710"/>
          <p:cNvSpPr/>
          <p:nvPr/>
        </p:nvSpPr>
        <p:spPr>
          <a:xfrm>
            <a:off x="1861511" y="6877500"/>
            <a:ext cx="2480484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UHFB 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(q)  (MeV)</a:t>
            </a:r>
          </a:p>
        </p:txBody>
      </p:sp>
      <p:grpSp>
        <p:nvGrpSpPr>
          <p:cNvPr id="256" name="Groupe 255"/>
          <p:cNvGrpSpPr/>
          <p:nvPr/>
        </p:nvGrpSpPr>
        <p:grpSpPr>
          <a:xfrm>
            <a:off x="2156296" y="8265410"/>
            <a:ext cx="822716" cy="1027792"/>
            <a:chOff x="2565736" y="8333650"/>
            <a:chExt cx="822716" cy="1027792"/>
          </a:xfrm>
        </p:grpSpPr>
        <p:sp>
          <p:nvSpPr>
            <p:cNvPr id="111" name="Ellipse 110"/>
            <p:cNvSpPr/>
            <p:nvPr/>
          </p:nvSpPr>
          <p:spPr>
            <a:xfrm>
              <a:off x="2565736" y="9235442"/>
              <a:ext cx="126000" cy="126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2822950" y="9229861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029942" y="9095653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3141398" y="8865913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3221012" y="8617977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3291524" y="8333650"/>
              <a:ext cx="96928" cy="109523"/>
            </a:xfrm>
            <a:prstGeom prst="ellipse">
              <a:avLst/>
            </a:prstGeom>
            <a:solidFill>
              <a:srgbClr val="20F2E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3091436" y="8545892"/>
              <a:ext cx="116823" cy="1095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2943585" y="8507220"/>
              <a:ext cx="116823" cy="1095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2779811" y="8479924"/>
              <a:ext cx="116823" cy="1095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2602384" y="8466276"/>
              <a:ext cx="116823" cy="1095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5" name="Shape 710"/>
          <p:cNvSpPr/>
          <p:nvPr/>
        </p:nvSpPr>
        <p:spPr>
          <a:xfrm>
            <a:off x="11245987" y="9337869"/>
            <a:ext cx="869420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+mn-lt"/>
              </a:rPr>
              <a:t>Arg</a:t>
            </a: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(q)</a:t>
            </a:r>
          </a:p>
        </p:txBody>
      </p:sp>
      <p:sp>
        <p:nvSpPr>
          <p:cNvPr id="126" name="Shape 710"/>
          <p:cNvSpPr/>
          <p:nvPr/>
        </p:nvSpPr>
        <p:spPr>
          <a:xfrm>
            <a:off x="751848" y="8438049"/>
            <a:ext cx="869420" cy="37959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+mn-lt"/>
              </a:rPr>
              <a:t>Arg</a:t>
            </a:r>
            <a:r>
              <a:rPr lang="fr-FR" sz="1800" b="1" dirty="0" smtClean="0">
                <a:solidFill>
                  <a:schemeClr val="tx1"/>
                </a:solidFill>
                <a:latin typeface="+mn-lt"/>
              </a:rPr>
              <a:t>(q)</a:t>
            </a:r>
          </a:p>
        </p:txBody>
      </p:sp>
      <p:sp>
        <p:nvSpPr>
          <p:cNvPr id="128" name="Shape 710"/>
          <p:cNvSpPr/>
          <p:nvPr/>
        </p:nvSpPr>
        <p:spPr>
          <a:xfrm rot="16200000">
            <a:off x="-96667" y="4686614"/>
            <a:ext cx="1703265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UHF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fr-FR" sz="1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r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20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(MeV)</a:t>
            </a:r>
          </a:p>
        </p:txBody>
      </p:sp>
      <p:sp>
        <p:nvSpPr>
          <p:cNvPr id="129" name="Shape 710"/>
          <p:cNvSpPr/>
          <p:nvPr/>
        </p:nvSpPr>
        <p:spPr>
          <a:xfrm>
            <a:off x="10401335" y="6335530"/>
            <a:ext cx="649804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30" name="Shape 710"/>
          <p:cNvSpPr/>
          <p:nvPr/>
        </p:nvSpPr>
        <p:spPr>
          <a:xfrm>
            <a:off x="2141169" y="6348265"/>
            <a:ext cx="644121" cy="41036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131" name="Shape 710"/>
          <p:cNvSpPr/>
          <p:nvPr/>
        </p:nvSpPr>
        <p:spPr>
          <a:xfrm>
            <a:off x="9732142" y="3727396"/>
            <a:ext cx="787339" cy="4719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b="1" baseline="30000" dirty="0" smtClean="0">
                <a:solidFill>
                  <a:schemeClr val="tx1"/>
                </a:solidFill>
                <a:latin typeface="+mn-lt"/>
              </a:rPr>
              <a:t>32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</a:rPr>
              <a:t>Ne</a:t>
            </a:r>
          </a:p>
        </p:txBody>
      </p:sp>
      <p:sp>
        <p:nvSpPr>
          <p:cNvPr id="132" name="Shape 710"/>
          <p:cNvSpPr/>
          <p:nvPr/>
        </p:nvSpPr>
        <p:spPr>
          <a:xfrm>
            <a:off x="1158102" y="3662124"/>
            <a:ext cx="787339" cy="4719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400" b="1" baseline="30000" dirty="0" smtClean="0">
                <a:solidFill>
                  <a:schemeClr val="tx1"/>
                </a:solidFill>
                <a:latin typeface="+mn-lt"/>
              </a:rPr>
              <a:t>22</a:t>
            </a:r>
            <a:r>
              <a:rPr lang="fr-FR" sz="2400" b="1" dirty="0">
                <a:solidFill>
                  <a:schemeClr val="tx1"/>
                </a:solidFill>
                <a:latin typeface="+mn-lt"/>
              </a:rPr>
              <a:t>C</a:t>
            </a:r>
            <a:endParaRPr lang="fr-FR" sz="2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" name="Shape 710"/>
          <p:cNvSpPr/>
          <p:nvPr/>
        </p:nvSpPr>
        <p:spPr>
          <a:xfrm>
            <a:off x="11046795" y="4076891"/>
            <a:ext cx="1263194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>
                <a:solidFill>
                  <a:schemeClr val="tx1"/>
                </a:solidFill>
                <a:latin typeface="+mn-lt"/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=0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134" name="Shape 710"/>
          <p:cNvSpPr/>
          <p:nvPr/>
        </p:nvSpPr>
        <p:spPr>
          <a:xfrm>
            <a:off x="2654418" y="4066316"/>
            <a:ext cx="1263194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000" b="1" baseline="-25000" dirty="0" err="1" smtClean="0">
                <a:solidFill>
                  <a:schemeClr val="tx1"/>
                </a:solidFill>
                <a:latin typeface="+mn-lt"/>
              </a:rPr>
              <a:t>pairing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=0</a:t>
            </a:r>
            <a:endParaRPr lang="fr-FR" sz="2000" b="1" baseline="-25000" dirty="0" smtClean="0">
              <a:solidFill>
                <a:schemeClr val="tx1"/>
              </a:solidFill>
            </a:endParaRPr>
          </a:p>
        </p:txBody>
      </p:sp>
      <p:sp>
        <p:nvSpPr>
          <p:cNvPr id="136" name="Shape 710"/>
          <p:cNvSpPr/>
          <p:nvPr/>
        </p:nvSpPr>
        <p:spPr>
          <a:xfrm rot="16200000">
            <a:off x="8230578" y="4800942"/>
            <a:ext cx="1703265" cy="34881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UHF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fr-FR" sz="16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r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20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) </a:t>
            </a:r>
            <a:r>
              <a:rPr lang="fr-FR" sz="1600" b="1" baseline="30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</a:rPr>
              <a:t>(MeV)</a:t>
            </a:r>
          </a:p>
        </p:txBody>
      </p:sp>
      <p:sp>
        <p:nvSpPr>
          <p:cNvPr id="137" name="Shape 710"/>
          <p:cNvSpPr/>
          <p:nvPr/>
        </p:nvSpPr>
        <p:spPr>
          <a:xfrm>
            <a:off x="3766448" y="7717439"/>
            <a:ext cx="593912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b="1" dirty="0" smtClean="0"/>
              <a:t>MR </a:t>
            </a:r>
            <a:r>
              <a:rPr lang="fr-FR" sz="2000" dirty="0" smtClean="0"/>
              <a:t>state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b="1" dirty="0" smtClean="0"/>
              <a:t>non-orthogonal </a:t>
            </a:r>
            <a:r>
              <a:rPr lang="fr-FR" sz="2000" b="1" dirty="0" err="1" smtClean="0"/>
              <a:t>vacua</a:t>
            </a:r>
            <a:r>
              <a:rPr lang="fr-FR" sz="2000" b="1" dirty="0" smtClean="0"/>
              <a:t> (NOV) </a:t>
            </a:r>
            <a:r>
              <a:rPr lang="fr-FR" sz="2000" dirty="0" smtClean="0"/>
              <a:t>in IR </a:t>
            </a:r>
            <a:endParaRPr sz="2000" dirty="0"/>
          </a:p>
        </p:txBody>
      </p:sp>
      <p:sp>
        <p:nvSpPr>
          <p:cNvPr id="138" name="Flèche vers le bas 137"/>
          <p:cNvSpPr/>
          <p:nvPr/>
        </p:nvSpPr>
        <p:spPr>
          <a:xfrm>
            <a:off x="6279263" y="7165071"/>
            <a:ext cx="846162" cy="464023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42" name="Shape 710"/>
          <p:cNvSpPr/>
          <p:nvPr/>
        </p:nvSpPr>
        <p:spPr>
          <a:xfrm>
            <a:off x="3895099" y="6996802"/>
            <a:ext cx="245040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dirty="0" err="1" smtClean="0">
                <a:solidFill>
                  <a:srgbClr val="0033CC"/>
                </a:solidFill>
              </a:rPr>
              <a:t>From</a:t>
            </a:r>
            <a:r>
              <a:rPr lang="fr-FR" sz="2000" dirty="0" smtClean="0">
                <a:solidFill>
                  <a:srgbClr val="0033CC"/>
                </a:solidFill>
              </a:rPr>
              <a:t> (</a:t>
            </a:r>
            <a:r>
              <a:rPr lang="fr-FR" sz="2000" dirty="0" err="1" smtClean="0">
                <a:solidFill>
                  <a:srgbClr val="0033CC"/>
                </a:solidFill>
              </a:rPr>
              <a:t>small</a:t>
            </a:r>
            <a:r>
              <a:rPr lang="fr-FR" sz="2000" dirty="0" smtClean="0">
                <a:solidFill>
                  <a:srgbClr val="0033CC"/>
                </a:solidFill>
              </a:rPr>
              <a:t>) </a:t>
            </a:r>
            <a:r>
              <a:rPr lang="fr-FR" sz="2000" dirty="0" err="1" smtClean="0">
                <a:solidFill>
                  <a:srgbClr val="0033CC"/>
                </a:solidFill>
              </a:rPr>
              <a:t>diago</a:t>
            </a:r>
            <a:endParaRPr lang="fr-FR" sz="2000" dirty="0" smtClean="0">
              <a:solidFill>
                <a:srgbClr val="0033CC"/>
              </a:solidFill>
            </a:endParaRPr>
          </a:p>
        </p:txBody>
      </p:sp>
      <p:cxnSp>
        <p:nvCxnSpPr>
          <p:cNvPr id="145" name="Connecteur droit 144"/>
          <p:cNvCxnSpPr/>
          <p:nvPr/>
        </p:nvCxnSpPr>
        <p:spPr>
          <a:xfrm flipV="1">
            <a:off x="5515070" y="8096748"/>
            <a:ext cx="3996434" cy="12817"/>
          </a:xfrm>
          <a:prstGeom prst="line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2" name="Rectangle"/>
          <p:cNvSpPr/>
          <p:nvPr/>
        </p:nvSpPr>
        <p:spPr>
          <a:xfrm>
            <a:off x="7937469" y="9007329"/>
            <a:ext cx="1827804" cy="721568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/>
          </a:p>
        </p:txBody>
      </p:sp>
      <p:sp>
        <p:nvSpPr>
          <p:cNvPr id="150" name="Shape 710"/>
          <p:cNvSpPr/>
          <p:nvPr/>
        </p:nvSpPr>
        <p:spPr>
          <a:xfrm>
            <a:off x="7980694" y="9018753"/>
            <a:ext cx="186091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1) PGCM in NP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</a:rPr>
              <a:t>2) NOCI in QC</a:t>
            </a:r>
          </a:p>
        </p:txBody>
      </p:sp>
      <p:sp>
        <p:nvSpPr>
          <p:cNvPr id="159" name="Shape 710"/>
          <p:cNvSpPr/>
          <p:nvPr/>
        </p:nvSpPr>
        <p:spPr>
          <a:xfrm>
            <a:off x="7381604" y="7012118"/>
            <a:ext cx="245040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1800" dirty="0" smtClean="0">
                <a:solidFill>
                  <a:schemeClr val="tx1"/>
                </a:solidFill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</a:rPr>
              <a:t>see</a:t>
            </a:r>
            <a:r>
              <a:rPr lang="fr-FR" sz="1800" dirty="0" smtClean="0">
                <a:solidFill>
                  <a:schemeClr val="tx1"/>
                </a:solidFill>
              </a:rPr>
              <a:t> talk by B. Bally]</a:t>
            </a:r>
          </a:p>
        </p:txBody>
      </p:sp>
      <p:sp>
        <p:nvSpPr>
          <p:cNvPr id="160" name="Shape 710"/>
          <p:cNvSpPr/>
          <p:nvPr/>
        </p:nvSpPr>
        <p:spPr>
          <a:xfrm>
            <a:off x="4127364" y="7298263"/>
            <a:ext cx="504012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rgbClr val="66FFFF"/>
                </a:solidFill>
              </a:rPr>
              <a:t>1) Change  of |q| = </a:t>
            </a:r>
            <a:r>
              <a:rPr lang="fr-FR" sz="2000" dirty="0" err="1" smtClean="0">
                <a:solidFill>
                  <a:srgbClr val="66FFFF"/>
                </a:solidFill>
              </a:rPr>
              <a:t>quadrupole</a:t>
            </a:r>
            <a:r>
              <a:rPr lang="fr-FR" sz="2000" dirty="0" smtClean="0">
                <a:solidFill>
                  <a:srgbClr val="66FFFF"/>
                </a:solidFill>
              </a:rPr>
              <a:t> fluctuations</a:t>
            </a:r>
          </a:p>
          <a:p>
            <a:pPr lvl="0">
              <a:defRPr sz="1800"/>
            </a:pPr>
            <a:r>
              <a:rPr lang="fr-FR" sz="2000" dirty="0" smtClean="0">
                <a:solidFill>
                  <a:srgbClr val="0033CC"/>
                </a:solidFill>
              </a:rPr>
              <a:t>2) Change of </a:t>
            </a:r>
            <a:r>
              <a:rPr lang="fr-FR" sz="2000" dirty="0" err="1" smtClean="0">
                <a:solidFill>
                  <a:srgbClr val="0033CC"/>
                </a:solidFill>
              </a:rPr>
              <a:t>Arg</a:t>
            </a:r>
            <a:r>
              <a:rPr lang="fr-FR" sz="2000" dirty="0" smtClean="0">
                <a:solidFill>
                  <a:srgbClr val="0033CC"/>
                </a:solidFill>
              </a:rPr>
              <a:t>(q) = </a:t>
            </a:r>
            <a:r>
              <a:rPr lang="fr-FR" sz="2000" dirty="0" err="1" smtClean="0">
                <a:solidFill>
                  <a:srgbClr val="0033CC"/>
                </a:solidFill>
              </a:rPr>
              <a:t>angular</a:t>
            </a:r>
            <a:r>
              <a:rPr lang="fr-FR" sz="2000" dirty="0" smtClean="0">
                <a:solidFill>
                  <a:srgbClr val="0033CC"/>
                </a:solidFill>
              </a:rPr>
              <a:t> rotation</a:t>
            </a:r>
          </a:p>
        </p:txBody>
      </p:sp>
      <p:sp>
        <p:nvSpPr>
          <p:cNvPr id="140" name="Rectangle à coins arrondis 139"/>
          <p:cNvSpPr/>
          <p:nvPr/>
        </p:nvSpPr>
        <p:spPr>
          <a:xfrm>
            <a:off x="7225302" y="8439044"/>
            <a:ext cx="417446" cy="438284"/>
          </a:xfrm>
          <a:prstGeom prst="round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141" name="Connecteur droit avec flèche 140"/>
          <p:cNvCxnSpPr>
            <a:stCxn id="140" idx="0"/>
          </p:cNvCxnSpPr>
          <p:nvPr/>
        </p:nvCxnSpPr>
        <p:spPr>
          <a:xfrm flipH="1" flipV="1">
            <a:off x="5647988" y="7430389"/>
            <a:ext cx="1786037" cy="1008655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6" name="Connecteur droit avec flèche 145"/>
          <p:cNvCxnSpPr/>
          <p:nvPr/>
        </p:nvCxnSpPr>
        <p:spPr>
          <a:xfrm>
            <a:off x="7514479" y="8123213"/>
            <a:ext cx="308142" cy="302119"/>
          </a:xfrm>
          <a:prstGeom prst="straightConnector1">
            <a:avLst/>
          </a:prstGeom>
          <a:noFill/>
          <a:ln w="38100" cap="flat">
            <a:solidFill>
              <a:srgbClr val="0033C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5" name="ZoneTexte 164"/>
          <p:cNvSpPr txBox="1"/>
          <p:nvPr/>
        </p:nvSpPr>
        <p:spPr>
          <a:xfrm>
            <a:off x="133411" y="1651780"/>
            <a:ext cx="75551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II. Towards an optimal combination of SSB and MR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748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36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0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201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>
              <p:cMediaNode vol="80000">
                <p:cTn id="207" repeatCount="indefinite" fill="hold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</p:childTnLst>
        </p:cTn>
      </p:par>
    </p:tnLst>
    <p:bldLst>
      <p:bldP spid="110" grpId="0" animBg="1"/>
      <p:bldP spid="156" grpId="0" animBg="1"/>
      <p:bldP spid="161" grpId="0" animBg="1"/>
      <p:bldP spid="161" grpId="1" animBg="1"/>
      <p:bldP spid="72" grpId="0" animBg="1"/>
      <p:bldP spid="74" grpId="0" animBg="1"/>
      <p:bldP spid="6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" grpId="0" animBg="1"/>
      <p:bldP spid="40" grpId="0" animBg="1"/>
      <p:bldP spid="43" grpId="0" animBg="1"/>
      <p:bldP spid="82" grpId="0" animBg="1"/>
      <p:bldP spid="83" grpId="0" animBg="1"/>
      <p:bldP spid="57" grpId="0" animBg="1"/>
      <p:bldP spid="58" grpId="0" animBg="1"/>
      <p:bldP spid="59" grpId="0" animBg="1"/>
      <p:bldP spid="53" grpId="0" animBg="1"/>
      <p:bldP spid="89" grpId="0" animBg="1"/>
      <p:bldP spid="95" grpId="0" animBg="1"/>
      <p:bldP spid="99" grpId="0" animBg="1"/>
      <p:bldP spid="102" grpId="0" animBg="1"/>
      <p:bldP spid="103" grpId="0" animBg="1"/>
      <p:bldP spid="108" grpId="0" animBg="1"/>
      <p:bldP spid="125" grpId="0" animBg="1"/>
      <p:bldP spid="126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42" grpId="0" animBg="1"/>
      <p:bldP spid="152" grpId="0" animBg="1"/>
      <p:bldP spid="150" grpId="0" animBg="1"/>
      <p:bldP spid="159" grpId="0" animBg="1"/>
      <p:bldP spid="160" grpId="0" uiExpand="1" build="allAtOnce" animBg="1"/>
      <p:bldP spid="1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"/>
          <p:cNvSpPr/>
          <p:nvPr/>
        </p:nvSpPr>
        <p:spPr>
          <a:xfrm>
            <a:off x="5907444" y="8176497"/>
            <a:ext cx="3018193" cy="1470984"/>
          </a:xfrm>
          <a:prstGeom prst="rect">
            <a:avLst/>
          </a:prstGeom>
          <a:solidFill>
            <a:srgbClr val="0033CC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03" y="4870293"/>
            <a:ext cx="2971147" cy="4750302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02" y="4869681"/>
            <a:ext cx="2962194" cy="47359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47" y="2228009"/>
            <a:ext cx="3886134" cy="29016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4" y="2208751"/>
            <a:ext cx="3911928" cy="2920906"/>
          </a:xfrm>
          <a:prstGeom prst="rect">
            <a:avLst/>
          </a:prstGeom>
        </p:spPr>
      </p:pic>
      <p:sp>
        <p:nvSpPr>
          <p:cNvPr id="54" name="A-body Hamiltonian"/>
          <p:cNvSpPr txBox="1"/>
          <p:nvPr/>
        </p:nvSpPr>
        <p:spPr>
          <a:xfrm>
            <a:off x="2301022" y="2633926"/>
            <a:ext cx="119097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>
                <a:solidFill>
                  <a:schemeClr val="tx1"/>
                </a:solidFill>
              </a:rPr>
              <a:t>2</a:t>
            </a:r>
            <a:r>
              <a:rPr lang="fr-FR" sz="1800" b="1" dirty="0" smtClean="0">
                <a:solidFill>
                  <a:schemeClr val="tx1"/>
                </a:solidFill>
              </a:rPr>
              <a:t>N </a:t>
            </a:r>
            <a:r>
              <a:rPr lang="fr-FR" sz="1800" b="1" dirty="0" err="1" smtClean="0">
                <a:solidFill>
                  <a:schemeClr val="tx1"/>
                </a:solidFill>
              </a:rPr>
              <a:t>only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55" name="Rectangle à coins arrondis 54"/>
          <p:cNvSpPr/>
          <p:nvPr/>
        </p:nvSpPr>
        <p:spPr>
          <a:xfrm>
            <a:off x="2304143" y="2661221"/>
            <a:ext cx="939193" cy="352665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A-body Hamiltonian"/>
          <p:cNvSpPr txBox="1"/>
          <p:nvPr/>
        </p:nvSpPr>
        <p:spPr>
          <a:xfrm>
            <a:off x="8870171" y="2077766"/>
            <a:ext cx="176436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2000" dirty="0" smtClean="0">
                <a:solidFill>
                  <a:srgbClr val="0033CC"/>
                </a:solidFill>
              </a:rPr>
              <a:t>Breaks </a:t>
            </a:r>
            <a:r>
              <a:rPr lang="fr-FR" sz="2000" dirty="0" err="1" smtClean="0">
                <a:solidFill>
                  <a:srgbClr val="0033CC"/>
                </a:solidFill>
              </a:rPr>
              <a:t>parity</a:t>
            </a:r>
            <a:endParaRPr sz="2000" baseline="30000" dirty="0">
              <a:solidFill>
                <a:srgbClr val="0033CC"/>
              </a:solidFill>
              <a:latin typeface="Symbol" panose="05050102010706020507" pitchFamily="18" charset="2"/>
            </a:endParaRPr>
          </a:p>
        </p:txBody>
      </p:sp>
      <p:sp>
        <p:nvSpPr>
          <p:cNvPr id="51" name="A-body Hamiltonian"/>
          <p:cNvSpPr txBox="1"/>
          <p:nvPr/>
        </p:nvSpPr>
        <p:spPr>
          <a:xfrm>
            <a:off x="4592764" y="2628119"/>
            <a:ext cx="855678" cy="37959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>
                <a:solidFill>
                  <a:schemeClr val="tx1"/>
                </a:solidFill>
              </a:rPr>
              <a:t>2</a:t>
            </a:r>
            <a:r>
              <a:rPr lang="fr-FR" sz="1800" b="1" dirty="0" smtClean="0">
                <a:solidFill>
                  <a:schemeClr val="tx1"/>
                </a:solidFill>
              </a:rPr>
              <a:t>N+3N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4579116" y="2641583"/>
            <a:ext cx="882974" cy="352664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7" name="Rectangle"/>
          <p:cNvSpPr/>
          <p:nvPr/>
        </p:nvSpPr>
        <p:spPr>
          <a:xfrm>
            <a:off x="203704" y="8521106"/>
            <a:ext cx="4482287" cy="1044815"/>
          </a:xfrm>
          <a:prstGeom prst="rect">
            <a:avLst/>
          </a:prstGeom>
          <a:solidFill>
            <a:srgbClr val="0033CC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76" name="Rectangle"/>
          <p:cNvSpPr/>
          <p:nvPr/>
        </p:nvSpPr>
        <p:spPr>
          <a:xfrm>
            <a:off x="179768" y="6162190"/>
            <a:ext cx="5475034" cy="2089569"/>
          </a:xfrm>
          <a:prstGeom prst="rect">
            <a:avLst/>
          </a:prstGeom>
          <a:solidFill>
            <a:srgbClr val="0099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75" name="Rectangle"/>
          <p:cNvSpPr/>
          <p:nvPr/>
        </p:nvSpPr>
        <p:spPr>
          <a:xfrm>
            <a:off x="7798317" y="2852079"/>
            <a:ext cx="4539260" cy="1136729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sp>
        <p:nvSpPr>
          <p:cNvPr id="396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Ex. 2D-PGCM (i.e. NOCI) of </a:t>
            </a:r>
            <a:r>
              <a:rPr lang="fr-FR" baseline="30000" dirty="0" smtClean="0">
                <a:solidFill>
                  <a:srgbClr val="0033CC"/>
                </a:solidFill>
              </a:rPr>
              <a:t>20</a:t>
            </a:r>
            <a:r>
              <a:rPr lang="fr-FR" dirty="0" smtClean="0">
                <a:solidFill>
                  <a:srgbClr val="0033CC"/>
                </a:solidFill>
              </a:rPr>
              <a:t>Ne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A-body Hamiltonian"/>
          <p:cNvSpPr txBox="1"/>
          <p:nvPr/>
        </p:nvSpPr>
        <p:spPr>
          <a:xfrm>
            <a:off x="9273992" y="4268395"/>
            <a:ext cx="39678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dirty="0" smtClean="0">
                <a:solidFill>
                  <a:schemeClr val="tx1"/>
                </a:solidFill>
              </a:rPr>
              <a:t>[Frosini </a:t>
            </a:r>
            <a:r>
              <a:rPr lang="fr-FR" sz="1800" i="1" dirty="0" smtClean="0">
                <a:solidFill>
                  <a:schemeClr val="tx1"/>
                </a:solidFill>
              </a:rPr>
              <a:t>et al. </a:t>
            </a:r>
            <a:r>
              <a:rPr lang="fr-FR" sz="1800" dirty="0" err="1" smtClean="0">
                <a:solidFill>
                  <a:schemeClr val="tx1"/>
                </a:solidFill>
              </a:rPr>
              <a:t>unpublished</a:t>
            </a:r>
            <a:r>
              <a:rPr lang="fr-FR" sz="1800" dirty="0" smtClean="0">
                <a:solidFill>
                  <a:schemeClr val="tx1"/>
                </a:solidFill>
              </a:rPr>
              <a:t> (2021)]</a:t>
            </a:r>
            <a:endParaRPr sz="1800" dirty="0">
              <a:solidFill>
                <a:schemeClr val="tx1"/>
              </a:solidFill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7831206" y="2785836"/>
            <a:ext cx="4356246" cy="1146450"/>
            <a:chOff x="5992686" y="5321021"/>
            <a:chExt cx="3965344" cy="1146450"/>
          </a:xfrm>
        </p:grpSpPr>
        <p:sp>
          <p:nvSpPr>
            <p:cNvPr id="57" name="⦿ Which properties we aim at and which level of accuracy are we seeking?"/>
            <p:cNvSpPr txBox="1"/>
            <p:nvPr/>
          </p:nvSpPr>
          <p:spPr>
            <a:xfrm>
              <a:off x="5992686" y="5321021"/>
              <a:ext cx="3965344" cy="5132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lnSpc>
                  <a:spcPct val="150000"/>
                </a:lnSpc>
                <a:spcAft>
                  <a:spcPts val="640"/>
                </a:spcAft>
              </a:pPr>
              <a:r>
                <a:rPr lang="fr-FR" sz="1800" dirty="0" smtClean="0">
                  <a:solidFill>
                    <a:schemeClr val="tx1"/>
                  </a:solidFill>
                </a:rPr>
                <a:t>⦿ </a:t>
              </a:r>
              <a:r>
                <a:rPr lang="en-US" sz="1800" b="1" noProof="1">
                  <a:solidFill>
                    <a:srgbClr val="000000"/>
                  </a:solidFill>
                </a:rPr>
                <a:t>Significative impact of 3N </a:t>
              </a:r>
              <a:r>
                <a:rPr lang="en-US" sz="1800" b="1" noProof="1" smtClean="0">
                  <a:solidFill>
                    <a:srgbClr val="000000"/>
                  </a:solidFill>
                </a:rPr>
                <a:t>force</a:t>
              </a:r>
            </a:p>
          </p:txBody>
        </p:sp>
        <p:sp>
          <p:nvSpPr>
            <p:cNvPr id="59" name="⦿ Which properties we aim at and which level of accuracy are we seeking?"/>
            <p:cNvSpPr txBox="1"/>
            <p:nvPr/>
          </p:nvSpPr>
          <p:spPr>
            <a:xfrm>
              <a:off x="6118702" y="5810881"/>
              <a:ext cx="3839328" cy="656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lang="fr-FR" sz="1800" dirty="0" smtClean="0">
                  <a:solidFill>
                    <a:schemeClr val="tx1"/>
                  </a:solidFill>
                </a:rPr>
                <a:t>Minima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pushed</a:t>
              </a:r>
              <a:r>
                <a:rPr lang="fr-FR" sz="1800" dirty="0" smtClean="0">
                  <a:solidFill>
                    <a:schemeClr val="tx1"/>
                  </a:solidFill>
                </a:rPr>
                <a:t>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towards</a:t>
              </a:r>
              <a:r>
                <a:rPr lang="fr-FR" sz="1800" dirty="0" smtClean="0">
                  <a:solidFill>
                    <a:schemeClr val="tx1"/>
                  </a:solidFill>
                </a:rPr>
                <a:t>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larger</a:t>
              </a:r>
              <a:r>
                <a:rPr lang="fr-FR" sz="1800" dirty="0" smtClean="0">
                  <a:solidFill>
                    <a:schemeClr val="tx1"/>
                  </a:solidFill>
                </a:rPr>
                <a:t> |</a:t>
              </a:r>
              <a:r>
                <a:rPr lang="fr-FR" sz="18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fr-FR" sz="1800" baseline="-25000" dirty="0" smtClean="0">
                  <a:solidFill>
                    <a:schemeClr val="tx1"/>
                  </a:solidFill>
                </a:rPr>
                <a:t>20</a:t>
              </a:r>
              <a:r>
                <a:rPr lang="fr-FR" sz="1800" dirty="0" smtClean="0">
                  <a:solidFill>
                    <a:schemeClr val="tx1"/>
                  </a:solidFill>
                </a:rPr>
                <a:t>|-|</a:t>
              </a:r>
              <a:r>
                <a:rPr lang="fr-FR" sz="18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fr-FR" sz="1800" baseline="-25000" dirty="0" smtClean="0">
                  <a:solidFill>
                    <a:schemeClr val="tx1"/>
                  </a:solidFill>
                </a:rPr>
                <a:t>30</a:t>
              </a:r>
              <a:r>
                <a:rPr lang="fr-FR" sz="1800" dirty="0" smtClean="0">
                  <a:solidFill>
                    <a:schemeClr val="tx1"/>
                  </a:solidFill>
                </a:rPr>
                <a:t>|</a:t>
              </a:r>
            </a:p>
            <a:p>
              <a:r>
                <a:rPr lang="fr-FR" sz="1800" dirty="0" err="1" smtClean="0">
                  <a:solidFill>
                    <a:schemeClr val="tx1"/>
                  </a:solidFill>
                </a:rPr>
                <a:t>Softer</a:t>
              </a:r>
              <a:r>
                <a:rPr lang="fr-FR" sz="1800" dirty="0" smtClean="0">
                  <a:solidFill>
                    <a:schemeClr val="tx1"/>
                  </a:solidFill>
                </a:rPr>
                <a:t> PES</a:t>
              </a:r>
            </a:p>
          </p:txBody>
        </p:sp>
      </p:grpSp>
      <p:sp>
        <p:nvSpPr>
          <p:cNvPr id="61" name="A-body Hamiltonian"/>
          <p:cNvSpPr txBox="1"/>
          <p:nvPr/>
        </p:nvSpPr>
        <p:spPr>
          <a:xfrm>
            <a:off x="5907445" y="8138322"/>
            <a:ext cx="309583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1) RHFB</a:t>
            </a:r>
            <a:r>
              <a:rPr lang="fr-FR" sz="1800" b="1" dirty="0">
                <a:solidFill>
                  <a:schemeClr val="tx1"/>
                </a:solidFill>
              </a:rPr>
              <a:t>	</a:t>
            </a:r>
            <a:r>
              <a:rPr lang="fr-FR" sz="1800" b="1" dirty="0" smtClean="0">
                <a:solidFill>
                  <a:schemeClr val="tx1"/>
                </a:solidFill>
              </a:rPr>
              <a:t> 	 -82 MeV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2) UHFB</a:t>
            </a:r>
            <a:r>
              <a:rPr lang="fr-FR" sz="1800" b="1" dirty="0">
                <a:solidFill>
                  <a:schemeClr val="tx1"/>
                </a:solidFill>
              </a:rPr>
              <a:t>	</a:t>
            </a:r>
            <a:r>
              <a:rPr lang="fr-FR" sz="1800" b="1" dirty="0" smtClean="0">
                <a:solidFill>
                  <a:schemeClr val="tx1"/>
                </a:solidFill>
              </a:rPr>
              <a:t> 	 -93 </a:t>
            </a:r>
            <a:r>
              <a:rPr lang="fr-FR" sz="1800" b="1" dirty="0">
                <a:solidFill>
                  <a:schemeClr val="tx1"/>
                </a:solidFill>
              </a:rPr>
              <a:t>MeV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3a) PGCM</a:t>
            </a:r>
            <a:r>
              <a:rPr lang="fr-FR" sz="1800" b="1" dirty="0">
                <a:solidFill>
                  <a:schemeClr val="tx1"/>
                </a:solidFill>
              </a:rPr>
              <a:t>	</a:t>
            </a:r>
            <a:r>
              <a:rPr lang="fr-FR" sz="1800" b="1" dirty="0" smtClean="0">
                <a:solidFill>
                  <a:schemeClr val="tx1"/>
                </a:solidFill>
              </a:rPr>
              <a:t>	-100 </a:t>
            </a:r>
            <a:r>
              <a:rPr lang="fr-FR" sz="1800" b="1" dirty="0">
                <a:solidFill>
                  <a:schemeClr val="tx1"/>
                </a:solidFill>
              </a:rPr>
              <a:t>MeV 	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3b) UBMBPT(3</a:t>
            </a:r>
            <a:r>
              <a:rPr lang="fr-FR" sz="1800" b="1" dirty="0">
                <a:solidFill>
                  <a:schemeClr val="tx1"/>
                </a:solidFill>
              </a:rPr>
              <a:t>) </a:t>
            </a:r>
            <a:r>
              <a:rPr lang="fr-FR" sz="1800" b="1" dirty="0" smtClean="0">
                <a:solidFill>
                  <a:schemeClr val="tx1"/>
                </a:solidFill>
              </a:rPr>
              <a:t>	-153 </a:t>
            </a:r>
            <a:r>
              <a:rPr lang="fr-FR" sz="1800" b="1" dirty="0">
                <a:solidFill>
                  <a:schemeClr val="tx1"/>
                </a:solidFill>
              </a:rPr>
              <a:t>MeV 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4) </a:t>
            </a:r>
            <a:r>
              <a:rPr lang="fr-FR" sz="1800" b="1" dirty="0" err="1" smtClean="0">
                <a:solidFill>
                  <a:schemeClr val="tx1"/>
                </a:solidFill>
              </a:rPr>
              <a:t>Exp</a:t>
            </a:r>
            <a:r>
              <a:rPr lang="fr-FR" sz="1800" b="1" dirty="0" smtClean="0">
                <a:solidFill>
                  <a:schemeClr val="tx1"/>
                </a:solidFill>
              </a:rPr>
              <a:t>		-160 MeV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62" name="⦿ Which properties we aim at and which level of accuracy are we seeking?"/>
          <p:cNvSpPr txBox="1"/>
          <p:nvPr/>
        </p:nvSpPr>
        <p:spPr>
          <a:xfrm>
            <a:off x="212658" y="7003327"/>
            <a:ext cx="3965344" cy="51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  <a:spcAft>
                <a:spcPts val="640"/>
              </a:spcAft>
            </a:pPr>
            <a:r>
              <a:rPr lang="fr-FR" sz="1800" dirty="0" smtClean="0">
                <a:solidFill>
                  <a:schemeClr val="tx1"/>
                </a:solidFill>
              </a:rPr>
              <a:t>⦿ </a:t>
            </a:r>
            <a:r>
              <a:rPr lang="en-US" sz="1800" b="1" noProof="1" smtClean="0">
                <a:solidFill>
                  <a:srgbClr val="000000"/>
                </a:solidFill>
              </a:rPr>
              <a:t>Significant </a:t>
            </a:r>
            <a:r>
              <a:rPr lang="en-US" sz="1800" b="1" noProof="1">
                <a:solidFill>
                  <a:srgbClr val="000000"/>
                </a:solidFill>
              </a:rPr>
              <a:t>impact of 3N </a:t>
            </a:r>
            <a:r>
              <a:rPr lang="en-US" sz="1800" b="1" noProof="1" smtClean="0">
                <a:solidFill>
                  <a:srgbClr val="000000"/>
                </a:solidFill>
              </a:rPr>
              <a:t>force</a:t>
            </a:r>
          </a:p>
        </p:txBody>
      </p:sp>
      <p:sp>
        <p:nvSpPr>
          <p:cNvPr id="63" name="⦿ Which properties we aim at and which level of accuracy are we seeking?"/>
          <p:cNvSpPr txBox="1"/>
          <p:nvPr/>
        </p:nvSpPr>
        <p:spPr>
          <a:xfrm>
            <a:off x="529745" y="7506835"/>
            <a:ext cx="49293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chemeClr val="tx1"/>
                </a:solidFill>
              </a:rPr>
              <a:t>Improved</a:t>
            </a:r>
            <a:r>
              <a:rPr lang="fr-FR" sz="1800" dirty="0" smtClean="0">
                <a:solidFill>
                  <a:schemeClr val="tx1"/>
                </a:solidFill>
              </a:rPr>
              <a:t> moment of </a:t>
            </a:r>
            <a:r>
              <a:rPr lang="fr-FR" sz="1800" dirty="0" err="1" smtClean="0">
                <a:solidFill>
                  <a:schemeClr val="tx1"/>
                </a:solidFill>
              </a:rPr>
              <a:t>inertia</a:t>
            </a:r>
            <a:r>
              <a:rPr lang="fr-FR" sz="1800" dirty="0" smtClean="0">
                <a:solidFill>
                  <a:schemeClr val="tx1"/>
                </a:solidFill>
              </a:rPr>
              <a:t> of </a:t>
            </a:r>
            <a:r>
              <a:rPr lang="fr-FR" sz="1800" dirty="0" err="1" smtClean="0">
                <a:solidFill>
                  <a:schemeClr val="tx1"/>
                </a:solidFill>
              </a:rPr>
              <a:t>rotational</a:t>
            </a:r>
            <a:r>
              <a:rPr lang="fr-FR" sz="1800" dirty="0" smtClean="0">
                <a:solidFill>
                  <a:schemeClr val="tx1"/>
                </a:solidFill>
              </a:rPr>
              <a:t> bands</a:t>
            </a:r>
          </a:p>
          <a:p>
            <a:r>
              <a:rPr lang="fr-FR" sz="1800" dirty="0" err="1" smtClean="0">
                <a:solidFill>
                  <a:schemeClr val="tx1"/>
                </a:solidFill>
              </a:rPr>
              <a:t>Very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improved</a:t>
            </a:r>
            <a:r>
              <a:rPr lang="fr-FR" sz="1800" dirty="0" smtClean="0">
                <a:solidFill>
                  <a:schemeClr val="tx1"/>
                </a:solidFill>
              </a:rPr>
              <a:t> 1</a:t>
            </a:r>
            <a:r>
              <a:rPr lang="fr-FR" sz="1800" baseline="30000" dirty="0" smtClean="0">
                <a:solidFill>
                  <a:schemeClr val="tx1"/>
                </a:solidFill>
              </a:rPr>
              <a:t>-</a:t>
            </a:r>
            <a:r>
              <a:rPr lang="fr-FR" sz="1800" dirty="0" smtClean="0">
                <a:solidFill>
                  <a:schemeClr val="tx1"/>
                </a:solidFill>
              </a:rPr>
              <a:t> band-</a:t>
            </a:r>
            <a:r>
              <a:rPr lang="fr-FR" sz="1800" dirty="0" err="1" smtClean="0">
                <a:solidFill>
                  <a:schemeClr val="tx1"/>
                </a:solidFill>
              </a:rPr>
              <a:t>head</a:t>
            </a:r>
            <a:r>
              <a:rPr lang="fr-FR" sz="1800" dirty="0" smtClean="0">
                <a:solidFill>
                  <a:schemeClr val="tx1"/>
                </a:solidFill>
              </a:rPr>
              <a:t> position</a:t>
            </a:r>
          </a:p>
        </p:txBody>
      </p:sp>
      <p:sp>
        <p:nvSpPr>
          <p:cNvPr id="64" name="⦿ Which properties we aim at and which level of accuracy are we seeking?"/>
          <p:cNvSpPr txBox="1"/>
          <p:nvPr/>
        </p:nvSpPr>
        <p:spPr>
          <a:xfrm>
            <a:off x="212657" y="6138893"/>
            <a:ext cx="5442145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  <a:spcAft>
                <a:spcPts val="640"/>
              </a:spcAft>
            </a:pPr>
            <a:r>
              <a:rPr lang="fr-FR" sz="1800" dirty="0" smtClean="0">
                <a:solidFill>
                  <a:schemeClr val="tx1"/>
                </a:solidFill>
              </a:rPr>
              <a:t>⦿ </a:t>
            </a:r>
            <a:r>
              <a:rPr lang="en-US" sz="1800" b="1" noProof="1" smtClean="0">
                <a:solidFill>
                  <a:srgbClr val="000000"/>
                </a:solidFill>
              </a:rPr>
              <a:t>Good reproduction of collective spectroscopy</a:t>
            </a:r>
          </a:p>
        </p:txBody>
      </p:sp>
      <p:sp>
        <p:nvSpPr>
          <p:cNvPr id="66" name="⦿ Which properties we aim at and which level of accuracy are we seeking?"/>
          <p:cNvSpPr txBox="1"/>
          <p:nvPr/>
        </p:nvSpPr>
        <p:spPr>
          <a:xfrm>
            <a:off x="212657" y="8391240"/>
            <a:ext cx="4473335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lnSpc>
                <a:spcPct val="150000"/>
              </a:lnSpc>
              <a:spcAft>
                <a:spcPts val="640"/>
              </a:spcAft>
            </a:pPr>
            <a:r>
              <a:rPr lang="fr-FR" sz="1800" dirty="0" smtClean="0">
                <a:solidFill>
                  <a:schemeClr val="tx1"/>
                </a:solidFill>
              </a:rPr>
              <a:t>⦿ </a:t>
            </a:r>
            <a:r>
              <a:rPr lang="en-US" sz="1800" b="1" noProof="1" smtClean="0">
                <a:solidFill>
                  <a:srgbClr val="000000"/>
                </a:solidFill>
              </a:rPr>
              <a:t>Dynamical correlations missing</a:t>
            </a:r>
          </a:p>
        </p:txBody>
      </p:sp>
      <p:sp>
        <p:nvSpPr>
          <p:cNvPr id="67" name="⦿ Which properties we aim at and which level of accuracy are we seeking?"/>
          <p:cNvSpPr txBox="1"/>
          <p:nvPr/>
        </p:nvSpPr>
        <p:spPr>
          <a:xfrm>
            <a:off x="498887" y="8882035"/>
            <a:ext cx="433117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chemeClr val="tx1"/>
                </a:solidFill>
              </a:rPr>
              <a:t>Absolute</a:t>
            </a:r>
            <a:r>
              <a:rPr lang="fr-FR" sz="1800" dirty="0" smtClean="0">
                <a:solidFill>
                  <a:schemeClr val="tx1"/>
                </a:solidFill>
              </a:rPr>
              <a:t> binding </a:t>
            </a:r>
            <a:r>
              <a:rPr lang="fr-FR" sz="1800" dirty="0" err="1" smtClean="0">
                <a:solidFill>
                  <a:schemeClr val="tx1"/>
                </a:solidFill>
              </a:rPr>
              <a:t>energy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entirely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missed</a:t>
            </a:r>
            <a:endParaRPr lang="fr-FR" sz="1800" dirty="0" smtClean="0">
              <a:solidFill>
                <a:schemeClr val="tx1"/>
              </a:solidFill>
            </a:endParaRPr>
          </a:p>
          <a:p>
            <a:r>
              <a:rPr lang="fr-FR" sz="1800" dirty="0" err="1" smtClean="0">
                <a:solidFill>
                  <a:schemeClr val="tx1"/>
                </a:solidFill>
              </a:rPr>
              <a:t>Elementary</a:t>
            </a:r>
            <a:r>
              <a:rPr lang="fr-FR" sz="1800" dirty="0" smtClean="0">
                <a:solidFill>
                  <a:schemeClr val="tx1"/>
                </a:solidFill>
              </a:rPr>
              <a:t> excitations not </a:t>
            </a:r>
            <a:r>
              <a:rPr lang="fr-FR" sz="1800" dirty="0" err="1" smtClean="0">
                <a:solidFill>
                  <a:schemeClr val="tx1"/>
                </a:solidFill>
              </a:rPr>
              <a:t>accessed</a:t>
            </a:r>
            <a:endParaRPr lang="fr-FR" sz="1800" dirty="0" smtClean="0">
              <a:solidFill>
                <a:schemeClr val="tx1"/>
              </a:solidFill>
            </a:endParaRPr>
          </a:p>
        </p:txBody>
      </p:sp>
      <p:sp>
        <p:nvSpPr>
          <p:cNvPr id="74" name="Shape 710"/>
          <p:cNvSpPr/>
          <p:nvPr/>
        </p:nvSpPr>
        <p:spPr>
          <a:xfrm>
            <a:off x="357191" y="1450446"/>
            <a:ext cx="1264760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</a:t>
            </a:r>
            <a:r>
              <a:rPr lang="fr-FR" sz="2200" b="1" dirty="0" smtClean="0">
                <a:sym typeface="Wingdings 3" panose="05040102010807070707" pitchFamily="18" charset="2"/>
              </a:rPr>
              <a:t>2D TES</a:t>
            </a:r>
            <a:r>
              <a:rPr lang="fr-FR" sz="2200" dirty="0" smtClean="0">
                <a:sym typeface="Wingdings 3" panose="05040102010807070707" pitchFamily="18" charset="2"/>
              </a:rPr>
              <a:t>: </a:t>
            </a:r>
            <a:r>
              <a:rPr lang="fr-FR" sz="2200" dirty="0" smtClean="0"/>
              <a:t>SU(2) </a:t>
            </a:r>
            <a:r>
              <a:rPr lang="fr-FR" sz="2200" dirty="0" err="1" smtClean="0"/>
              <a:t>breaking</a:t>
            </a:r>
            <a:r>
              <a:rPr lang="fr-FR" sz="2200" dirty="0" smtClean="0"/>
              <a:t> </a:t>
            </a:r>
            <a:r>
              <a:rPr lang="fr-FR" sz="2200" dirty="0" err="1" smtClean="0"/>
              <a:t>constrained</a:t>
            </a:r>
            <a:r>
              <a:rPr lang="fr-FR" sz="2200" dirty="0" smtClean="0"/>
              <a:t> </a:t>
            </a:r>
            <a:r>
              <a:rPr lang="fr-FR" sz="2200" dirty="0" err="1" smtClean="0"/>
              <a:t>along</a:t>
            </a:r>
            <a:r>
              <a:rPr lang="fr-FR" sz="2200" dirty="0" smtClean="0"/>
              <a:t> </a:t>
            </a:r>
            <a:r>
              <a:rPr lang="fr-FR" sz="2200" b="1" dirty="0" err="1" smtClean="0"/>
              <a:t>both</a:t>
            </a:r>
            <a:r>
              <a:rPr lang="fr-FR" sz="2200" b="1" dirty="0" smtClean="0"/>
              <a:t> q = </a:t>
            </a:r>
            <a:r>
              <a:rPr lang="fr-FR" sz="2200" b="1" dirty="0" smtClean="0">
                <a:latin typeface="Symbol" panose="05050102010706020507" pitchFamily="18" charset="2"/>
              </a:rPr>
              <a:t>r</a:t>
            </a:r>
            <a:r>
              <a:rPr lang="fr-FR" sz="2200" b="1" baseline="-25000" dirty="0" smtClean="0"/>
              <a:t>20</a:t>
            </a:r>
            <a:r>
              <a:rPr lang="fr-FR" sz="2200" b="1" dirty="0" smtClean="0"/>
              <a:t> and </a:t>
            </a:r>
            <a:r>
              <a:rPr lang="fr-FR" sz="2200" b="1" dirty="0" smtClean="0">
                <a:latin typeface="Symbol" panose="05050102010706020507" pitchFamily="18" charset="2"/>
              </a:rPr>
              <a:t>r</a:t>
            </a:r>
            <a:r>
              <a:rPr lang="fr-FR" sz="2200" b="1" baseline="-25000" dirty="0" smtClean="0"/>
              <a:t>30</a:t>
            </a:r>
            <a:r>
              <a:rPr lang="fr-FR" sz="2200" b="1" dirty="0" smtClean="0"/>
              <a:t> </a:t>
            </a:r>
            <a:r>
              <a:rPr lang="fr-FR" sz="2200" dirty="0" smtClean="0"/>
              <a:t>(free U(1) </a:t>
            </a:r>
            <a:r>
              <a:rPr lang="fr-FR" sz="2200" dirty="0" err="1" smtClean="0"/>
              <a:t>breaking</a:t>
            </a:r>
            <a:r>
              <a:rPr lang="fr-FR" sz="2200" dirty="0" smtClean="0"/>
              <a:t>) </a:t>
            </a:r>
          </a:p>
          <a:p>
            <a:pPr lvl="0">
              <a:defRPr sz="1800"/>
            </a:pPr>
            <a:r>
              <a:rPr lang="fr-FR" dirty="0">
                <a:sym typeface="Wingdings 3" panose="05040102010807070707" pitchFamily="18" charset="2"/>
              </a:rPr>
              <a:t>	</a:t>
            </a:r>
            <a:r>
              <a:rPr lang="fr-FR" dirty="0" smtClean="0">
                <a:sym typeface="Wingdings 3" panose="05040102010807070707" pitchFamily="18" charset="2"/>
              </a:rPr>
              <a:t>			  </a:t>
            </a:r>
            <a:r>
              <a:rPr lang="fr-FR" sz="2200" dirty="0" smtClean="0">
                <a:sym typeface="Wingdings 3" panose="05040102010807070707" pitchFamily="18" charset="2"/>
              </a:rPr>
              <a:t> </a:t>
            </a:r>
            <a:r>
              <a:rPr lang="fr-FR" sz="2200" dirty="0" err="1" smtClean="0">
                <a:sym typeface="Wingdings 3" panose="05040102010807070707" pitchFamily="18" charset="2"/>
              </a:rPr>
              <a:t>doubled</a:t>
            </a:r>
            <a:r>
              <a:rPr lang="fr-FR" dirty="0" err="1">
                <a:sym typeface="Wingdings 3" panose="05040102010807070707" pitchFamily="18" charset="2"/>
              </a:rPr>
              <a:t>-</a:t>
            </a:r>
            <a:r>
              <a:rPr lang="fr-FR" sz="2200" dirty="0" err="1" smtClean="0">
                <a:sym typeface="Wingdings 3" panose="05040102010807070707" pitchFamily="18" charset="2"/>
              </a:rPr>
              <a:t>constrained</a:t>
            </a:r>
            <a:r>
              <a:rPr lang="fr-FR" sz="2200" dirty="0" smtClean="0">
                <a:sym typeface="Wingdings 3" panose="05040102010807070707" pitchFamily="18" charset="2"/>
              </a:rPr>
              <a:t> UHFB </a:t>
            </a:r>
            <a:r>
              <a:rPr lang="fr-FR" sz="2200" dirty="0" err="1" smtClean="0">
                <a:sym typeface="Wingdings 3" panose="05040102010807070707" pitchFamily="18" charset="2"/>
              </a:rPr>
              <a:t>calculations</a:t>
            </a:r>
            <a:endParaRPr sz="2200" dirty="0"/>
          </a:p>
        </p:txBody>
      </p:sp>
      <p:sp>
        <p:nvSpPr>
          <p:cNvPr id="2" name="Flèche à angle droit 1"/>
          <p:cNvSpPr/>
          <p:nvPr/>
        </p:nvSpPr>
        <p:spPr>
          <a:xfrm rot="5400000">
            <a:off x="8283644" y="1903463"/>
            <a:ext cx="410150" cy="573579"/>
          </a:xfrm>
          <a:prstGeom prst="bentUp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9" name="Shape 710"/>
          <p:cNvSpPr/>
          <p:nvPr/>
        </p:nvSpPr>
        <p:spPr>
          <a:xfrm>
            <a:off x="357001" y="5332113"/>
            <a:ext cx="806347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: </a:t>
            </a:r>
            <a:r>
              <a:rPr lang="fr-FR" sz="2200" b="1" dirty="0" smtClean="0"/>
              <a:t>PGCM</a:t>
            </a:r>
            <a:r>
              <a:rPr lang="fr-FR" sz="2200" dirty="0" smtClean="0"/>
              <a:t> mix </a:t>
            </a:r>
            <a:r>
              <a:rPr lang="fr-FR" sz="2200" dirty="0" err="1" smtClean="0"/>
              <a:t>along</a:t>
            </a:r>
            <a:r>
              <a:rPr lang="fr-FR" sz="2200" dirty="0" smtClean="0"/>
              <a:t> a) |q| </a:t>
            </a:r>
            <a:r>
              <a:rPr lang="fr-FR" sz="2200" dirty="0" err="1" smtClean="0"/>
              <a:t>with</a:t>
            </a:r>
            <a:r>
              <a:rPr lang="fr-FR" sz="2200" dirty="0" smtClean="0"/>
              <a:t> q = </a:t>
            </a:r>
            <a:r>
              <a:rPr lang="fr-FR" sz="2200" dirty="0" smtClean="0">
                <a:latin typeface="Symbol" panose="05050102010706020507" pitchFamily="18" charset="2"/>
              </a:rPr>
              <a:t>r</a:t>
            </a:r>
            <a:r>
              <a:rPr lang="fr-FR" sz="2200" baseline="-25000" dirty="0" smtClean="0"/>
              <a:t>20</a:t>
            </a:r>
            <a:r>
              <a:rPr lang="fr-FR" sz="2200" dirty="0" smtClean="0"/>
              <a:t> and </a:t>
            </a:r>
            <a:r>
              <a:rPr lang="fr-FR" sz="2200" dirty="0" smtClean="0">
                <a:latin typeface="Symbol" panose="05050102010706020507" pitchFamily="18" charset="2"/>
              </a:rPr>
              <a:t>r</a:t>
            </a:r>
            <a:r>
              <a:rPr lang="fr-FR" sz="2200" baseline="-25000" dirty="0" smtClean="0"/>
              <a:t>30</a:t>
            </a:r>
            <a:r>
              <a:rPr lang="fr-FR" sz="2200" dirty="0" smtClean="0"/>
              <a:t> </a:t>
            </a:r>
          </a:p>
          <a:p>
            <a:pPr lvl="0">
              <a:defRPr sz="1800"/>
            </a:pPr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/>
              <a:t>	</a:t>
            </a:r>
            <a:r>
              <a:rPr lang="fr-FR" dirty="0" smtClean="0"/>
              <a:t>	    </a:t>
            </a:r>
            <a:r>
              <a:rPr lang="fr-FR" sz="2200" dirty="0" smtClean="0"/>
              <a:t>b) </a:t>
            </a:r>
            <a:r>
              <a:rPr lang="fr-FR" sz="2200" dirty="0" err="1" smtClean="0"/>
              <a:t>Arg</a:t>
            </a:r>
            <a:r>
              <a:rPr lang="fr-FR" sz="2200" dirty="0" smtClean="0"/>
              <a:t>(q) = </a:t>
            </a:r>
            <a:r>
              <a:rPr lang="fr-FR" sz="2200" b="1" dirty="0" smtClean="0"/>
              <a:t>projections on J, </a:t>
            </a:r>
            <a:r>
              <a:rPr lang="fr-FR" sz="2200" b="1" dirty="0" smtClean="0">
                <a:latin typeface="Symbol" panose="05050102010706020507" pitchFamily="18" charset="2"/>
              </a:rPr>
              <a:t>p</a:t>
            </a:r>
            <a:r>
              <a:rPr lang="fr-FR" sz="2200" b="1" dirty="0" smtClean="0"/>
              <a:t>, N and Z</a:t>
            </a:r>
            <a:endParaRPr sz="2200" b="1" dirty="0"/>
          </a:p>
        </p:txBody>
      </p:sp>
      <p:sp>
        <p:nvSpPr>
          <p:cNvPr id="85" name="⦿ Which properties we aim at and which level of accuracy are we seeking?"/>
          <p:cNvSpPr txBox="1"/>
          <p:nvPr/>
        </p:nvSpPr>
        <p:spPr>
          <a:xfrm>
            <a:off x="529744" y="6642275"/>
            <a:ext cx="415624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chemeClr val="tx1"/>
                </a:solidFill>
              </a:rPr>
              <a:t>Static</a:t>
            </a:r>
            <a:r>
              <a:rPr lang="fr-FR" sz="1800" dirty="0" smtClean="0">
                <a:solidFill>
                  <a:schemeClr val="tx1"/>
                </a:solidFill>
              </a:rPr>
              <a:t> collective </a:t>
            </a:r>
            <a:r>
              <a:rPr lang="fr-FR" sz="1800" dirty="0" err="1" smtClean="0">
                <a:solidFill>
                  <a:schemeClr val="tx1"/>
                </a:solidFill>
              </a:rPr>
              <a:t>correlations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captured</a:t>
            </a:r>
            <a:endParaRPr lang="fr-FR" sz="1800" dirty="0" smtClean="0">
              <a:solidFill>
                <a:schemeClr val="tx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993882" y="8187532"/>
            <a:ext cx="1362823" cy="421546"/>
            <a:chOff x="8598090" y="8460489"/>
            <a:chExt cx="1362823" cy="421546"/>
          </a:xfrm>
        </p:grpSpPr>
        <p:sp>
          <p:nvSpPr>
            <p:cNvPr id="3" name="Flèche courbée vers la gauche 2"/>
            <p:cNvSpPr/>
            <p:nvPr/>
          </p:nvSpPr>
          <p:spPr>
            <a:xfrm>
              <a:off x="8598090" y="8498611"/>
              <a:ext cx="354839" cy="383424"/>
            </a:xfrm>
            <a:prstGeom prst="curvedLeftArrow">
              <a:avLst/>
            </a:prstGeom>
            <a:solidFill>
              <a:srgbClr val="0033CC"/>
            </a:solidFill>
            <a:ln w="127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4" name="A-body Hamiltonian"/>
            <p:cNvSpPr txBox="1"/>
            <p:nvPr/>
          </p:nvSpPr>
          <p:spPr>
            <a:xfrm>
              <a:off x="8995757" y="8460489"/>
              <a:ext cx="965156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fr-FR" sz="1800" b="1" dirty="0" smtClean="0">
                  <a:solidFill>
                    <a:srgbClr val="0033CC"/>
                  </a:solidFill>
                </a:rPr>
                <a:t>11MeV</a:t>
              </a:r>
              <a:endParaRPr sz="18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993882" y="8523641"/>
            <a:ext cx="1222096" cy="408593"/>
            <a:chOff x="7986065" y="5572885"/>
            <a:chExt cx="1222096" cy="408593"/>
          </a:xfrm>
        </p:grpSpPr>
        <p:sp>
          <p:nvSpPr>
            <p:cNvPr id="102" name="Flèche courbée vers la gauche 101"/>
            <p:cNvSpPr/>
            <p:nvPr/>
          </p:nvSpPr>
          <p:spPr>
            <a:xfrm>
              <a:off x="7986065" y="5598054"/>
              <a:ext cx="354839" cy="383424"/>
            </a:xfrm>
            <a:prstGeom prst="curvedLeftArrow">
              <a:avLst/>
            </a:prstGeom>
            <a:solidFill>
              <a:srgbClr val="0033CC"/>
            </a:solidFill>
            <a:ln w="12700" cap="flat">
              <a:solidFill>
                <a:srgbClr val="0033CC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5" name="A-body Hamiltonian"/>
            <p:cNvSpPr txBox="1"/>
            <p:nvPr/>
          </p:nvSpPr>
          <p:spPr>
            <a:xfrm>
              <a:off x="8434440" y="5572885"/>
              <a:ext cx="773721" cy="3789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fr-FR" sz="1800" b="1" dirty="0" smtClean="0">
                  <a:solidFill>
                    <a:srgbClr val="0033CC"/>
                  </a:solidFill>
                </a:rPr>
                <a:t>7MeV</a:t>
              </a:r>
              <a:endParaRPr sz="18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993882" y="8562458"/>
            <a:ext cx="1315917" cy="739552"/>
            <a:chOff x="7986065" y="6101788"/>
            <a:chExt cx="1315917" cy="739552"/>
          </a:xfrm>
        </p:grpSpPr>
        <p:sp>
          <p:nvSpPr>
            <p:cNvPr id="103" name="Flèche courbée vers la gauche 102"/>
            <p:cNvSpPr/>
            <p:nvPr/>
          </p:nvSpPr>
          <p:spPr>
            <a:xfrm>
              <a:off x="7986065" y="6101788"/>
              <a:ext cx="390489" cy="739552"/>
            </a:xfrm>
            <a:prstGeom prst="curvedLeftArrow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06" name="A-body Hamiltonian"/>
            <p:cNvSpPr txBox="1"/>
            <p:nvPr/>
          </p:nvSpPr>
          <p:spPr>
            <a:xfrm>
              <a:off x="8420479" y="6254980"/>
              <a:ext cx="881503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fr-FR" sz="1800" b="1" dirty="0" smtClean="0">
                  <a:solidFill>
                    <a:srgbClr val="FF0000"/>
                  </a:solidFill>
                </a:rPr>
                <a:t>60MeV</a:t>
              </a:r>
              <a:endParaRPr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7" name="A-body Hamiltonian"/>
          <p:cNvSpPr txBox="1"/>
          <p:nvPr/>
        </p:nvSpPr>
        <p:spPr>
          <a:xfrm>
            <a:off x="5974299" y="6757859"/>
            <a:ext cx="184333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RHFB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err="1" smtClean="0">
                <a:solidFill>
                  <a:schemeClr val="tx1"/>
                </a:solidFill>
              </a:rPr>
              <a:t>Correlations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rgbClr val="0033CC"/>
                </a:solidFill>
              </a:rPr>
              <a:t>	</a:t>
            </a:r>
            <a:r>
              <a:rPr lang="fr-FR" sz="1800" b="1" dirty="0" err="1" smtClean="0">
                <a:solidFill>
                  <a:srgbClr val="0033CC"/>
                </a:solidFill>
              </a:rPr>
              <a:t>Static</a:t>
            </a:r>
            <a:endParaRPr lang="fr-FR" sz="1800" b="1" dirty="0" smtClean="0">
              <a:solidFill>
                <a:srgbClr val="0033CC"/>
              </a:solidFill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rgbClr val="FF0000"/>
                </a:solidFill>
              </a:rPr>
              <a:t>	</a:t>
            </a:r>
            <a:r>
              <a:rPr lang="fr-FR" sz="1800" b="1" dirty="0" err="1" smtClean="0">
                <a:solidFill>
                  <a:srgbClr val="FF0000"/>
                </a:solidFill>
              </a:rPr>
              <a:t>Dynamical</a:t>
            </a: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108" name="A-body Hamiltonian"/>
          <p:cNvSpPr txBox="1"/>
          <p:nvPr/>
        </p:nvSpPr>
        <p:spPr>
          <a:xfrm>
            <a:off x="8277398" y="7265163"/>
            <a:ext cx="72911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rgbClr val="0033CC"/>
                </a:solidFill>
              </a:rPr>
              <a:t>23%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rgbClr val="FF0000"/>
                </a:solidFill>
              </a:rPr>
              <a:t>77%</a:t>
            </a: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42" name="Shape 710"/>
          <p:cNvSpPr/>
          <p:nvPr/>
        </p:nvSpPr>
        <p:spPr>
          <a:xfrm>
            <a:off x="1742041" y="4937456"/>
            <a:ext cx="776951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43" name="Shape 710"/>
          <p:cNvSpPr/>
          <p:nvPr/>
        </p:nvSpPr>
        <p:spPr>
          <a:xfrm>
            <a:off x="5151431" y="4939911"/>
            <a:ext cx="776951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20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44" name="Shape 710"/>
          <p:cNvSpPr/>
          <p:nvPr/>
        </p:nvSpPr>
        <p:spPr>
          <a:xfrm>
            <a:off x="25547" y="3420443"/>
            <a:ext cx="776951" cy="41036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/>
            </a:pPr>
            <a:r>
              <a:rPr lang="fr-FR" sz="20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|r</a:t>
            </a:r>
            <a:r>
              <a:rPr lang="fr-FR" sz="2000" b="1" baseline="-25000" dirty="0">
                <a:solidFill>
                  <a:schemeClr val="tx1"/>
                </a:solidFill>
              </a:rPr>
              <a:t>3</a:t>
            </a:r>
            <a:r>
              <a:rPr lang="fr-FR" sz="2000" b="1" baseline="-25000" dirty="0" smtClean="0">
                <a:solidFill>
                  <a:schemeClr val="tx1"/>
                </a:solidFill>
              </a:rPr>
              <a:t>0</a:t>
            </a:r>
            <a:r>
              <a:rPr lang="fr-FR" sz="2000" b="1" dirty="0" smtClean="0">
                <a:solidFill>
                  <a:schemeClr val="tx1"/>
                </a:solidFill>
              </a:rPr>
              <a:t>|</a:t>
            </a:r>
          </a:p>
        </p:txBody>
      </p:sp>
      <p:sp>
        <p:nvSpPr>
          <p:cNvPr id="45" name="A-body Hamiltonian"/>
          <p:cNvSpPr txBox="1"/>
          <p:nvPr/>
        </p:nvSpPr>
        <p:spPr>
          <a:xfrm>
            <a:off x="7714273" y="6757859"/>
            <a:ext cx="72911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54%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800" b="1" dirty="0" smtClean="0">
                <a:solidFill>
                  <a:schemeClr val="tx1"/>
                </a:solidFill>
              </a:rPr>
              <a:t>46%</a:t>
            </a:r>
            <a:endParaRPr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7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54" grpId="0" animBg="1"/>
      <p:bldP spid="55" grpId="0" animBg="1"/>
      <p:bldP spid="48" grpId="0" animBg="1"/>
      <p:bldP spid="51" grpId="0" animBg="1"/>
      <p:bldP spid="20" grpId="0" animBg="1"/>
      <p:bldP spid="77" grpId="0" animBg="1"/>
      <p:bldP spid="76" grpId="0" animBg="1"/>
      <p:bldP spid="7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74" grpId="0" animBg="1"/>
      <p:bldP spid="2" grpId="0" animBg="1"/>
      <p:bldP spid="79" grpId="0" animBg="1"/>
      <p:bldP spid="85" grpId="0" animBg="1"/>
      <p:bldP spid="107" grpId="0" animBg="1"/>
      <p:bldP spid="108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352455" y="7569913"/>
            <a:ext cx="12341974" cy="1874531"/>
          </a:xfrm>
          <a:prstGeom prst="rect">
            <a:avLst/>
          </a:prstGeom>
          <a:solidFill>
            <a:srgbClr val="007E00">
              <a:alpha val="8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107" name="Shape 107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5656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3600" dirty="0" err="1" smtClean="0">
                <a:solidFill>
                  <a:srgbClr val="0033CC"/>
                </a:solidFill>
              </a:rPr>
              <a:t>Static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correlations</a:t>
            </a:r>
            <a:r>
              <a:rPr lang="fr-FR" sz="3600" dirty="0" smtClean="0">
                <a:solidFill>
                  <a:srgbClr val="0033CC"/>
                </a:solidFill>
              </a:rPr>
              <a:t> and (</a:t>
            </a:r>
            <a:r>
              <a:rPr lang="fr-FR" sz="3600" dirty="0" err="1" smtClean="0">
                <a:solidFill>
                  <a:srgbClr val="0033CC"/>
                </a:solidFill>
              </a:rPr>
              <a:t>near</a:t>
            </a:r>
            <a:r>
              <a:rPr lang="fr-FR" sz="3600" dirty="0" smtClean="0">
                <a:solidFill>
                  <a:srgbClr val="0033CC"/>
                </a:solidFill>
              </a:rPr>
              <a:t>) </a:t>
            </a:r>
            <a:r>
              <a:rPr lang="fr-FR" sz="3600" dirty="0" err="1" smtClean="0">
                <a:solidFill>
                  <a:srgbClr val="0033CC"/>
                </a:solidFill>
              </a:rPr>
              <a:t>degenerate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systems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72" name="Shape 710"/>
          <p:cNvSpPr/>
          <p:nvPr/>
        </p:nvSpPr>
        <p:spPr>
          <a:xfrm>
            <a:off x="-13649" y="2912162"/>
            <a:ext cx="558875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chemeClr val="tx1"/>
                </a:solidFill>
              </a:rPr>
              <a:t>« </a:t>
            </a:r>
            <a:r>
              <a:rPr lang="fr-FR" sz="1800" dirty="0" err="1" smtClean="0">
                <a:solidFill>
                  <a:schemeClr val="tx1"/>
                </a:solidFill>
              </a:rPr>
              <a:t>Closed-shell</a:t>
            </a:r>
            <a:r>
              <a:rPr lang="fr-FR" sz="1800" dirty="0" smtClean="0">
                <a:solidFill>
                  <a:schemeClr val="tx1"/>
                </a:solidFill>
              </a:rPr>
              <a:t> » = </a:t>
            </a:r>
            <a:r>
              <a:rPr lang="fr-FR" sz="1800" dirty="0" err="1" smtClean="0">
                <a:solidFill>
                  <a:schemeClr val="tx1"/>
                </a:solidFill>
              </a:rPr>
              <a:t>symmetry-conserving</a:t>
            </a:r>
            <a:r>
              <a:rPr lang="fr-FR" sz="1800" dirty="0" smtClean="0">
                <a:solidFill>
                  <a:schemeClr val="tx1"/>
                </a:solidFill>
              </a:rPr>
              <a:t> minimum </a:t>
            </a:r>
          </a:p>
        </p:txBody>
      </p:sp>
      <p:sp>
        <p:nvSpPr>
          <p:cNvPr id="96" name="Shape 710"/>
          <p:cNvSpPr/>
          <p:nvPr/>
        </p:nvSpPr>
        <p:spPr>
          <a:xfrm>
            <a:off x="347067" y="2285594"/>
            <a:ext cx="1264760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>
                <a:sym typeface="Wingdings 3" panose="05040102010807070707" pitchFamily="18" charset="2"/>
              </a:rPr>
              <a:t></a:t>
            </a:r>
            <a:r>
              <a:rPr lang="fr-FR" sz="2200" b="1" dirty="0" err="1" smtClean="0"/>
              <a:t>Elementary</a:t>
            </a:r>
            <a:r>
              <a:rPr lang="fr-FR" sz="2200" b="1" dirty="0" smtClean="0"/>
              <a:t> excitations on top of NOV:</a:t>
            </a:r>
            <a:endParaRPr sz="2200" b="1" dirty="0"/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765" y="6728603"/>
            <a:ext cx="3499425" cy="547833"/>
          </a:xfrm>
          <a:prstGeom prst="rect">
            <a:avLst/>
          </a:prstGeom>
        </p:spPr>
      </p:pic>
      <p:sp>
        <p:nvSpPr>
          <p:cNvPr id="104" name="Flèche vers le bas 103"/>
          <p:cNvSpPr/>
          <p:nvPr/>
        </p:nvSpPr>
        <p:spPr>
          <a:xfrm>
            <a:off x="5716367" y="5639756"/>
            <a:ext cx="940679" cy="347292"/>
          </a:xfrm>
          <a:prstGeom prst="down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8" name="Shape 710"/>
          <p:cNvSpPr/>
          <p:nvPr/>
        </p:nvSpPr>
        <p:spPr>
          <a:xfrm>
            <a:off x="3979046" y="6080895"/>
            <a:ext cx="463748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200" dirty="0" smtClean="0"/>
              <a:t>Expansions on top of MR-NOV state</a:t>
            </a:r>
            <a:endParaRPr sz="2200" dirty="0"/>
          </a:p>
        </p:txBody>
      </p:sp>
      <p:sp>
        <p:nvSpPr>
          <p:cNvPr id="119" name="Shape 710"/>
          <p:cNvSpPr/>
          <p:nvPr/>
        </p:nvSpPr>
        <p:spPr>
          <a:xfrm>
            <a:off x="378382" y="7467292"/>
            <a:ext cx="1247299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lnSpc>
                <a:spcPct val="150000"/>
              </a:lnSpc>
              <a:defRPr sz="1800"/>
            </a:pP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</a:t>
            </a:r>
            <a:r>
              <a:rPr lang="fr-FR" sz="2000" b="1" dirty="0" smtClean="0">
                <a:solidFill>
                  <a:schemeClr val="tx1"/>
                </a:solidFill>
              </a:rPr>
              <a:t>This </a:t>
            </a:r>
            <a:r>
              <a:rPr lang="fr-FR" sz="2000" b="1" dirty="0" err="1" smtClean="0">
                <a:solidFill>
                  <a:schemeClr val="tx1"/>
                </a:solidFill>
              </a:rPr>
              <a:t>idea</a:t>
            </a:r>
            <a:r>
              <a:rPr lang="fr-FR" sz="2000" b="1" dirty="0" smtClean="0">
                <a:solidFill>
                  <a:schemeClr val="tx1"/>
                </a:solidFill>
              </a:rPr>
              <a:t> to </a:t>
            </a:r>
            <a:r>
              <a:rPr lang="fr-FR" sz="2000" b="1" dirty="0" err="1" smtClean="0">
                <a:solidFill>
                  <a:schemeClr val="tx1"/>
                </a:solidFill>
              </a:rPr>
              <a:t>consistently</a:t>
            </a:r>
            <a:r>
              <a:rPr lang="fr-FR" sz="2000" b="1" dirty="0" smtClean="0">
                <a:solidFill>
                  <a:schemeClr val="tx1"/>
                </a:solidFill>
              </a:rPr>
              <a:t> capture </a:t>
            </a:r>
            <a:r>
              <a:rPr lang="fr-FR" sz="2000" b="1" dirty="0" err="1" smtClean="0">
                <a:solidFill>
                  <a:schemeClr val="tx1"/>
                </a:solidFill>
              </a:rPr>
              <a:t>static</a:t>
            </a:r>
            <a:r>
              <a:rPr lang="fr-FR" sz="2000" b="1" dirty="0" smtClean="0">
                <a:solidFill>
                  <a:schemeClr val="tx1"/>
                </a:solidFill>
              </a:rPr>
              <a:t> and </a:t>
            </a:r>
            <a:r>
              <a:rPr lang="fr-FR" sz="2000" b="1" dirty="0" err="1" smtClean="0">
                <a:solidFill>
                  <a:schemeClr val="tx1"/>
                </a:solidFill>
              </a:rPr>
              <a:t>dynamical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correlations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should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be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pushed</a:t>
            </a:r>
            <a:r>
              <a:rPr lang="fr-FR" sz="2000" b="1" dirty="0" smtClean="0">
                <a:solidFill>
                  <a:schemeClr val="tx1"/>
                </a:solidFill>
              </a:rPr>
              <a:t> in the future</a:t>
            </a:r>
          </a:p>
          <a:p>
            <a:pPr lvl="0">
              <a:lnSpc>
                <a:spcPct val="150000"/>
              </a:lnSpc>
              <a:defRPr sz="1800"/>
            </a:pP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</a:t>
            </a:r>
            <a:r>
              <a:rPr lang="fr-FR" sz="2000" b="1" dirty="0" err="1" smtClean="0">
                <a:solidFill>
                  <a:schemeClr val="tx1"/>
                </a:solidFill>
                <a:sym typeface="Wingdings 3" panose="05040102010807070707" pitchFamily="18" charset="2"/>
              </a:rPr>
              <a:t>Two</a:t>
            </a: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sym typeface="Wingdings 3" panose="05040102010807070707" pitchFamily="18" charset="2"/>
              </a:rPr>
              <a:t>recent</a:t>
            </a: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sym typeface="Wingdings 3" panose="05040102010807070707" pitchFamily="18" charset="2"/>
              </a:rPr>
              <a:t>examples</a:t>
            </a: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/</a:t>
            </a:r>
            <a:r>
              <a:rPr lang="fr-FR" sz="2000" b="1" dirty="0" err="1" smtClean="0">
                <a:solidFill>
                  <a:schemeClr val="tx1"/>
                </a:solidFill>
                <a:sym typeface="Wingdings 3" panose="05040102010807070707" pitchFamily="18" charset="2"/>
              </a:rPr>
              <a:t>proposals</a:t>
            </a:r>
            <a:endParaRPr lang="fr-FR" sz="2000" b="1" dirty="0" smtClean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lvl="0">
              <a:lnSpc>
                <a:spcPct val="150000"/>
              </a:lnSpc>
              <a:defRPr sz="1800"/>
            </a:pPr>
            <a:r>
              <a:rPr lang="fr-FR" sz="2000" b="1" dirty="0">
                <a:solidFill>
                  <a:schemeClr val="tx1"/>
                </a:solidFill>
                <a:sym typeface="Wingdings 3" panose="05040102010807070707" pitchFamily="18" charset="2"/>
              </a:rPr>
              <a:t>	</a:t>
            </a:r>
            <a:r>
              <a:rPr lang="fr-FR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</a:t>
            </a: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MR-IMSRG in </a:t>
            </a:r>
            <a:r>
              <a:rPr lang="fr-FR" sz="2000" b="1" dirty="0">
                <a:solidFill>
                  <a:schemeClr val="tx1"/>
                </a:solidFill>
                <a:sym typeface="Wingdings 3" panose="05040102010807070707" pitchFamily="18" charset="2"/>
              </a:rPr>
              <a:t>NP </a:t>
            </a:r>
            <a:r>
              <a:rPr lang="fr-FR" sz="1800" dirty="0">
                <a:solidFill>
                  <a:schemeClr val="tx1"/>
                </a:solidFill>
                <a:sym typeface="Wingdings 3" panose="05040102010807070707" pitchFamily="18" charset="2"/>
              </a:rPr>
              <a:t>[Hergert </a:t>
            </a:r>
            <a:r>
              <a:rPr lang="fr-FR" sz="18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et al. (2013); Yao </a:t>
            </a:r>
            <a:r>
              <a:rPr lang="fr-FR" sz="1800" dirty="0">
                <a:solidFill>
                  <a:schemeClr val="tx1"/>
                </a:solidFill>
                <a:sym typeface="Wingdings 3" panose="05040102010807070707" pitchFamily="18" charset="2"/>
              </a:rPr>
              <a:t>et al. (2020</a:t>
            </a:r>
            <a:r>
              <a:rPr lang="fr-FR" sz="18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)]</a:t>
            </a:r>
            <a:endParaRPr lang="fr-FR" sz="2000" dirty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lvl="0">
              <a:lnSpc>
                <a:spcPct val="150000"/>
              </a:lnSpc>
              <a:defRPr sz="1800"/>
            </a:pP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	</a:t>
            </a:r>
            <a:r>
              <a:rPr lang="fr-FR" sz="20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</a:t>
            </a:r>
            <a:r>
              <a:rPr lang="fr-FR" sz="2000" b="1" dirty="0" smtClean="0">
                <a:solidFill>
                  <a:schemeClr val="tx1"/>
                </a:solidFill>
                <a:sym typeface="Wingdings 3" panose="05040102010807070707" pitchFamily="18" charset="2"/>
              </a:rPr>
              <a:t>NOCI-PT in QC </a:t>
            </a:r>
            <a:r>
              <a:rPr lang="fr-FR" sz="18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[Burton, Thom (2020)]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8907804" y="3157779"/>
            <a:ext cx="3864829" cy="3504089"/>
            <a:chOff x="8907804" y="3157779"/>
            <a:chExt cx="3864829" cy="350408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647" y="3157779"/>
              <a:ext cx="3504089" cy="3504089"/>
            </a:xfrm>
            <a:prstGeom prst="rect">
              <a:avLst/>
            </a:prstGeom>
          </p:spPr>
        </p:pic>
        <p:sp>
          <p:nvSpPr>
            <p:cNvPr id="27" name="[Entem &amp; Machleidt 2003, Navrátil 2007, Roth et al. 2012]"/>
            <p:cNvSpPr txBox="1"/>
            <p:nvPr/>
          </p:nvSpPr>
          <p:spPr>
            <a:xfrm rot="5400000">
              <a:off x="11218842" y="4834142"/>
              <a:ext cx="2758769" cy="348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17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600" dirty="0" smtClean="0"/>
                <a:t>[</a:t>
              </a:r>
              <a:r>
                <a:rPr lang="fr-FR" sz="1600" dirty="0" smtClean="0"/>
                <a:t>Ebran, Duguet, </a:t>
              </a:r>
              <a:r>
                <a:rPr lang="fr-FR" sz="1600" dirty="0" err="1" smtClean="0"/>
                <a:t>unpublished</a:t>
              </a:r>
              <a:r>
                <a:rPr sz="1600" dirty="0" smtClean="0"/>
                <a:t>]</a:t>
              </a:r>
              <a:endParaRPr sz="1600" dirty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9743521" y="5427244"/>
              <a:ext cx="56862" cy="7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31" name="Shape 710"/>
            <p:cNvSpPr/>
            <p:nvPr/>
          </p:nvSpPr>
          <p:spPr>
            <a:xfrm>
              <a:off x="10629406" y="3557567"/>
              <a:ext cx="787339" cy="410369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baseline="30000" dirty="0" smtClean="0">
                  <a:solidFill>
                    <a:schemeClr val="tx1"/>
                  </a:solidFill>
                  <a:latin typeface="+mn-lt"/>
                </a:rPr>
                <a:t>32</a:t>
              </a:r>
              <a:r>
                <a:rPr lang="fr-FR" sz="2000" b="1" dirty="0" smtClean="0">
                  <a:solidFill>
                    <a:schemeClr val="tx1"/>
                  </a:solidFill>
                  <a:latin typeface="+mn-lt"/>
                </a:rPr>
                <a:t>Ne</a:t>
              </a:r>
            </a:p>
          </p:txBody>
        </p:sp>
        <p:sp>
          <p:nvSpPr>
            <p:cNvPr id="133" name="Shape 710"/>
            <p:cNvSpPr/>
            <p:nvPr/>
          </p:nvSpPr>
          <p:spPr>
            <a:xfrm>
              <a:off x="11308179" y="5782839"/>
              <a:ext cx="1032827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1800" b="1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fr-FR" sz="1800" b="1" baseline="-25000" dirty="0" err="1" smtClean="0">
                  <a:solidFill>
                    <a:schemeClr val="tx1"/>
                  </a:solidFill>
                  <a:latin typeface="+mn-lt"/>
                </a:rPr>
                <a:t>pairing</a:t>
              </a:r>
              <a:r>
                <a:rPr lang="fr-FR" sz="1800" b="1" dirty="0" smtClean="0">
                  <a:solidFill>
                    <a:schemeClr val="tx1"/>
                  </a:solidFill>
                  <a:latin typeface="+mn-lt"/>
                </a:rPr>
                <a:t>=0</a:t>
              </a:r>
              <a:endParaRPr lang="fr-FR" sz="1800" b="1" baseline="-25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36" name="Shape 710"/>
            <p:cNvSpPr/>
            <p:nvPr/>
          </p:nvSpPr>
          <p:spPr>
            <a:xfrm rot="16200000">
              <a:off x="8230578" y="4800942"/>
              <a:ext cx="1703265" cy="34881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E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UHF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(</a:t>
              </a:r>
              <a:r>
                <a:rPr lang="fr-FR" sz="16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20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) 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(MeV)</a:t>
              </a:r>
            </a:p>
          </p:txBody>
        </p:sp>
        <p:sp>
          <p:nvSpPr>
            <p:cNvPr id="127" name="Ellipse 126"/>
            <p:cNvSpPr/>
            <p:nvPr/>
          </p:nvSpPr>
          <p:spPr>
            <a:xfrm>
              <a:off x="10264412" y="5525052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0744360" y="6141480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1303923" y="5595564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3" name="Ellipse 142"/>
            <p:cNvSpPr/>
            <p:nvPr/>
          </p:nvSpPr>
          <p:spPr>
            <a:xfrm>
              <a:off x="11824816" y="4956387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98418" y="3227117"/>
            <a:ext cx="3708234" cy="3531517"/>
            <a:chOff x="198418" y="3227117"/>
            <a:chExt cx="3708234" cy="353151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83" y="3227117"/>
              <a:ext cx="3441869" cy="3441869"/>
            </a:xfrm>
            <a:prstGeom prst="rect">
              <a:avLst/>
            </a:prstGeom>
          </p:spPr>
        </p:pic>
        <p:sp>
          <p:nvSpPr>
            <p:cNvPr id="128" name="Shape 710"/>
            <p:cNvSpPr/>
            <p:nvPr/>
          </p:nvSpPr>
          <p:spPr>
            <a:xfrm rot="16200000">
              <a:off x="-478808" y="4686614"/>
              <a:ext cx="1703265" cy="34881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E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UHF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(</a:t>
              </a:r>
              <a:r>
                <a:rPr lang="fr-FR" sz="16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20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) </a:t>
              </a:r>
              <a:r>
                <a:rPr lang="fr-FR" sz="1600" b="1" baseline="3000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</a:rPr>
                <a:t>(MeV)</a:t>
              </a:r>
            </a:p>
          </p:txBody>
        </p:sp>
        <p:sp>
          <p:nvSpPr>
            <p:cNvPr id="130" name="Shape 710"/>
            <p:cNvSpPr/>
            <p:nvPr/>
          </p:nvSpPr>
          <p:spPr>
            <a:xfrm>
              <a:off x="1803129" y="6348265"/>
              <a:ext cx="456479" cy="410369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r</a:t>
              </a:r>
              <a:r>
                <a:rPr lang="fr-FR" sz="2000" b="1" baseline="-25000" dirty="0" smtClean="0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132" name="Shape 710"/>
            <p:cNvSpPr/>
            <p:nvPr/>
          </p:nvSpPr>
          <p:spPr>
            <a:xfrm>
              <a:off x="935849" y="4775185"/>
              <a:ext cx="787339" cy="410369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2000" b="1" baseline="30000" dirty="0" smtClean="0">
                  <a:solidFill>
                    <a:schemeClr val="tx1"/>
                  </a:solidFill>
                  <a:latin typeface="+mn-lt"/>
                </a:rPr>
                <a:t>22</a:t>
              </a:r>
              <a:r>
                <a:rPr lang="fr-FR" sz="2000" b="1" dirty="0">
                  <a:solidFill>
                    <a:schemeClr val="tx1"/>
                  </a:solidFill>
                  <a:latin typeface="+mn-lt"/>
                </a:rPr>
                <a:t>C</a:t>
              </a:r>
              <a:endParaRPr lang="fr-FR" sz="2000" b="1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4" name="Shape 710"/>
            <p:cNvSpPr/>
            <p:nvPr/>
          </p:nvSpPr>
          <p:spPr>
            <a:xfrm>
              <a:off x="2508107" y="5784291"/>
              <a:ext cx="1032827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lvl="0" algn="ctr">
                <a:defRPr sz="1800"/>
              </a:pPr>
              <a:r>
                <a:rPr lang="fr-FR" sz="1800" b="1" dirty="0" err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fr-FR" sz="1800" b="1" baseline="-25000" dirty="0" err="1" smtClean="0">
                  <a:solidFill>
                    <a:schemeClr val="tx1"/>
                  </a:solidFill>
                  <a:latin typeface="+mn-lt"/>
                </a:rPr>
                <a:t>pairing</a:t>
              </a:r>
              <a:r>
                <a:rPr lang="fr-FR" sz="1800" b="1" dirty="0" smtClean="0">
                  <a:solidFill>
                    <a:schemeClr val="tx1"/>
                  </a:solidFill>
                  <a:latin typeface="+mn-lt"/>
                </a:rPr>
                <a:t>=0</a:t>
              </a:r>
              <a:endParaRPr lang="fr-FR" sz="1800" b="1" baseline="-25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038497" y="6221089"/>
              <a:ext cx="56862" cy="7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8" name="Ellipse 147"/>
            <p:cNvSpPr/>
            <p:nvPr/>
          </p:nvSpPr>
          <p:spPr>
            <a:xfrm>
              <a:off x="1641276" y="6100537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9" name="Ellipse 148"/>
            <p:cNvSpPr/>
            <p:nvPr/>
          </p:nvSpPr>
          <p:spPr>
            <a:xfrm>
              <a:off x="2271347" y="5829857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51" name="Ellipse 150"/>
            <p:cNvSpPr/>
            <p:nvPr/>
          </p:nvSpPr>
          <p:spPr>
            <a:xfrm>
              <a:off x="2899146" y="5475016"/>
              <a:ext cx="56862" cy="74310"/>
            </a:xfrm>
            <a:prstGeom prst="ellipse">
              <a:avLst/>
            </a:prstGeom>
            <a:solidFill>
              <a:srgbClr val="66FFFF"/>
            </a:solidFill>
            <a:ln w="381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153" name="Shape 710"/>
          <p:cNvSpPr/>
          <p:nvPr/>
        </p:nvSpPr>
        <p:spPr>
          <a:xfrm>
            <a:off x="3697498" y="4335202"/>
            <a:ext cx="505587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ym typeface="Symbol" panose="05050102010706020507" pitchFamily="18" charset="2"/>
              </a:rPr>
              <a:t></a:t>
            </a:r>
            <a:r>
              <a:rPr lang="fr-FR" sz="2000" dirty="0" smtClean="0"/>
              <a:t>NOV </a:t>
            </a:r>
            <a:r>
              <a:rPr lang="fr-FR" sz="2000" dirty="0" err="1" smtClean="0"/>
              <a:t>mixing</a:t>
            </a:r>
            <a:r>
              <a:rPr lang="fr-FR" sz="2000" dirty="0" smtClean="0"/>
              <a:t> pertinent </a:t>
            </a:r>
            <a:r>
              <a:rPr lang="fr-FR" sz="2000" dirty="0" err="1" smtClean="0"/>
              <a:t>even</a:t>
            </a:r>
            <a:r>
              <a:rPr lang="fr-FR" sz="2000" dirty="0" smtClean="0"/>
              <a:t> in </a:t>
            </a:r>
            <a:r>
              <a:rPr lang="fr-FR" sz="2000" dirty="0" err="1" smtClean="0"/>
              <a:t>closed-shell</a:t>
            </a:r>
            <a:endParaRPr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577" y="2237050"/>
            <a:ext cx="3806704" cy="537749"/>
          </a:xfrm>
          <a:prstGeom prst="rect">
            <a:avLst/>
          </a:prstGeom>
        </p:spPr>
      </p:pic>
      <p:sp>
        <p:nvSpPr>
          <p:cNvPr id="154" name="Shape 710"/>
          <p:cNvSpPr/>
          <p:nvPr/>
        </p:nvSpPr>
        <p:spPr>
          <a:xfrm>
            <a:off x="3725478" y="4971178"/>
            <a:ext cx="438581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ym typeface="Symbol" panose="05050102010706020507" pitchFamily="18" charset="2"/>
              </a:rPr>
              <a:t></a:t>
            </a:r>
            <a:r>
              <a:rPr lang="fr-FR" sz="2000" dirty="0" err="1" smtClean="0"/>
              <a:t>Dynamical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correlations</a:t>
            </a:r>
            <a:r>
              <a:rPr lang="fr-FR" sz="2000" dirty="0" smtClean="0"/>
              <a:t> </a:t>
            </a:r>
            <a:r>
              <a:rPr lang="fr-FR" sz="2000" dirty="0" err="1" smtClean="0"/>
              <a:t>through</a:t>
            </a:r>
            <a:r>
              <a:rPr lang="fr-FR" sz="2000" dirty="0" smtClean="0"/>
              <a:t> </a:t>
            </a:r>
            <a:r>
              <a:rPr lang="fr-FR" sz="2000" dirty="0" err="1" smtClean="0"/>
              <a:t>EE</a:t>
            </a:r>
            <a:r>
              <a:rPr lang="fr-FR" sz="2000" baseline="-25000" dirty="0" err="1" smtClean="0"/>
              <a:t>q</a:t>
            </a:r>
            <a:endParaRPr sz="2000" baseline="-25000" dirty="0"/>
          </a:p>
        </p:txBody>
      </p:sp>
      <p:sp>
        <p:nvSpPr>
          <p:cNvPr id="74" name="Shape 710"/>
          <p:cNvSpPr/>
          <p:nvPr/>
        </p:nvSpPr>
        <p:spPr>
          <a:xfrm>
            <a:off x="8090172" y="2917079"/>
            <a:ext cx="5008974" cy="382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1800" dirty="0" smtClean="0">
                <a:solidFill>
                  <a:schemeClr val="tx1"/>
                </a:solidFill>
              </a:rPr>
              <a:t>« Open-</a:t>
            </a:r>
            <a:r>
              <a:rPr lang="fr-FR" sz="1800" dirty="0" err="1" smtClean="0">
                <a:solidFill>
                  <a:schemeClr val="tx1"/>
                </a:solidFill>
              </a:rPr>
              <a:t>shell</a:t>
            </a:r>
            <a:r>
              <a:rPr lang="fr-FR" sz="1800" dirty="0" smtClean="0">
                <a:solidFill>
                  <a:schemeClr val="tx1"/>
                </a:solidFill>
              </a:rPr>
              <a:t> » = </a:t>
            </a:r>
            <a:r>
              <a:rPr lang="fr-FR" sz="1800" dirty="0" err="1" smtClean="0">
                <a:solidFill>
                  <a:schemeClr val="tx1"/>
                </a:solidFill>
              </a:rPr>
              <a:t>symmetry-breaking</a:t>
            </a:r>
            <a:r>
              <a:rPr lang="fr-FR" sz="1800" dirty="0" smtClean="0">
                <a:solidFill>
                  <a:schemeClr val="tx1"/>
                </a:solidFill>
              </a:rPr>
              <a:t> minimum</a:t>
            </a:r>
          </a:p>
        </p:txBody>
      </p:sp>
      <p:sp>
        <p:nvSpPr>
          <p:cNvPr id="101" name="Shape 710"/>
          <p:cNvSpPr/>
          <p:nvPr/>
        </p:nvSpPr>
        <p:spPr>
          <a:xfrm>
            <a:off x="3697498" y="3696685"/>
            <a:ext cx="520897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</a:t>
            </a:r>
            <a:r>
              <a:rPr lang="fr-FR" sz="2000" dirty="0" err="1" smtClean="0">
                <a:solidFill>
                  <a:schemeClr val="tx1"/>
                </a:solidFill>
              </a:rPr>
              <a:t>Dynamical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correlations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minimized</a:t>
            </a:r>
            <a:r>
              <a:rPr lang="fr-FR" sz="2000" dirty="0" smtClean="0">
                <a:solidFill>
                  <a:schemeClr val="tx1"/>
                </a:solidFill>
              </a:rPr>
              <a:t> via SSB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133411" y="1651780"/>
            <a:ext cx="75551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II. Towards an optimal combination of SSB and MR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7318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72" grpId="0" animBg="1"/>
      <p:bldP spid="96" grpId="0" animBg="1"/>
      <p:bldP spid="104" grpId="0" animBg="1"/>
      <p:bldP spid="118" grpId="0" animBg="1"/>
      <p:bldP spid="153" grpId="0" animBg="1"/>
      <p:bldP spid="154" grpId="0" animBg="1"/>
      <p:bldP spid="74" grpId="0" animBg="1"/>
      <p:bldP spid="1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rgbClr val="0033CC"/>
                </a:solidFill>
              </a:rPr>
              <a:t>○ </a:t>
            </a:r>
            <a:r>
              <a:rPr lang="fr-FR" sz="2200" dirty="0" err="1" smtClean="0">
                <a:solidFill>
                  <a:srgbClr val="0033CC"/>
                </a:solidFill>
              </a:rPr>
              <a:t>Phenomenology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7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rgbClr val="0033CC"/>
                </a:solidFill>
              </a:rPr>
              <a:t>○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Reducing</a:t>
            </a:r>
            <a:r>
              <a:rPr lang="fr-FR" sz="2200" dirty="0" smtClean="0">
                <a:solidFill>
                  <a:srgbClr val="0033CC"/>
                </a:solidFill>
              </a:rPr>
              <a:t> the </a:t>
            </a:r>
            <a:r>
              <a:rPr lang="fr-FR" sz="2200" dirty="0" err="1" smtClean="0">
                <a:solidFill>
                  <a:srgbClr val="0033CC"/>
                </a:solidFill>
              </a:rPr>
              <a:t>numerical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scaling</a:t>
            </a:r>
            <a:endParaRPr sz="2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97" y="2229984"/>
            <a:ext cx="4525532" cy="27011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90" y="2129309"/>
            <a:ext cx="4940542" cy="767419"/>
          </a:xfrm>
          <a:prstGeom prst="rect">
            <a:avLst/>
          </a:prstGeom>
        </p:spPr>
      </p:pic>
      <p:sp>
        <p:nvSpPr>
          <p:cNvPr id="149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tensor</a:t>
            </a:r>
            <a:r>
              <a:rPr lang="fr-FR" sz="3600" dirty="0" smtClean="0">
                <a:solidFill>
                  <a:srgbClr val="0033CC"/>
                </a:solidFill>
              </a:rPr>
              <a:t> networks and basis </a:t>
            </a:r>
            <a:r>
              <a:rPr lang="fr-FR" sz="3600" dirty="0" err="1" smtClean="0">
                <a:solidFill>
                  <a:srgbClr val="0033CC"/>
                </a:solidFill>
              </a:rPr>
              <a:t>representation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71"/>
          <p:cNvSpPr/>
          <p:nvPr/>
        </p:nvSpPr>
        <p:spPr>
          <a:xfrm>
            <a:off x="253964" y="1661421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mode-n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3" name="Shape 76"/>
          <p:cNvSpPr/>
          <p:nvPr/>
        </p:nvSpPr>
        <p:spPr>
          <a:xfrm>
            <a:off x="1476197" y="2191997"/>
            <a:ext cx="9424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 Input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76"/>
          <p:cNvSpPr/>
          <p:nvPr/>
        </p:nvSpPr>
        <p:spPr>
          <a:xfrm>
            <a:off x="6366290" y="2226613"/>
            <a:ext cx="12147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Shape 76"/>
          <p:cNvSpPr/>
          <p:nvPr/>
        </p:nvSpPr>
        <p:spPr>
          <a:xfrm>
            <a:off x="-7304" y="3027062"/>
            <a:ext cx="320535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force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Mode-2k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 smtClean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Basis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representation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3883" y="4449170"/>
            <a:ext cx="661086" cy="258566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2327" y="3561138"/>
            <a:ext cx="608419" cy="31472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Shape 76"/>
          <p:cNvSpPr/>
          <p:nvPr/>
        </p:nvSpPr>
        <p:spPr>
          <a:xfrm>
            <a:off x="7614842" y="3139315"/>
            <a:ext cx="526712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Evaluated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quantities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here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energy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of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p=4) 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Unknown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tensors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evaluation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e.g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. q=6)</a:t>
            </a:r>
            <a:endParaRPr lang="pl-PL" sz="18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8432" y="2166282"/>
            <a:ext cx="1523390" cy="730446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285641" y="2252508"/>
            <a:ext cx="399691" cy="351997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Shape 71"/>
          <p:cNvSpPr/>
          <p:nvPr/>
        </p:nvSpPr>
        <p:spPr>
          <a:xfrm>
            <a:off x="253964" y="5502303"/>
            <a:ext cx="640614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Basis to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represent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operators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/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associated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0" name="Shape 580"/>
          <p:cNvSpPr/>
          <p:nvPr/>
        </p:nvSpPr>
        <p:spPr>
          <a:xfrm>
            <a:off x="253963" y="6238671"/>
            <a:ext cx="611232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○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Spherical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harmonic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oscillator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(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sHO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) basis of </a:t>
            </a:r>
            <a:r>
              <a:rPr lang="fr-FR" sz="2200" dirty="0" smtClean="0">
                <a:latin typeface="Blackadder ITC" panose="04020505051007020D02" pitchFamily="82" charset="0"/>
                <a:ea typeface="Palatino"/>
                <a:cs typeface="Palatino"/>
                <a:sym typeface="Palatino"/>
              </a:rPr>
              <a:t>H</a:t>
            </a:r>
            <a:r>
              <a:rPr lang="fr-FR" sz="2200" baseline="-25000" dirty="0" smtClean="0">
                <a:latin typeface="Palatino"/>
                <a:ea typeface="Palatino"/>
                <a:cs typeface="Palatino"/>
                <a:sym typeface="Palatino"/>
              </a:rPr>
              <a:t>1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 </a:t>
            </a:r>
            <a:endParaRPr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633" y="4629671"/>
            <a:ext cx="3366109" cy="3283466"/>
          </a:xfrm>
          <a:prstGeom prst="rect">
            <a:avLst/>
          </a:prstGeom>
        </p:spPr>
      </p:pic>
      <p:sp>
        <p:nvSpPr>
          <p:cNvPr id="57" name="⦿ Which properties we aim at and which level of accuracy are we seeking?"/>
          <p:cNvSpPr txBox="1"/>
          <p:nvPr/>
        </p:nvSpPr>
        <p:spPr>
          <a:xfrm>
            <a:off x="9442539" y="8507302"/>
            <a:ext cx="375040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Generalized</a:t>
            </a:r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Laguerre </a:t>
            </a:r>
            <a:r>
              <a:rPr lang="fr-FR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polynomials</a:t>
            </a:r>
            <a:endParaRPr lang="fr-FR" sz="1800" baseline="30000" dirty="0">
              <a:solidFill>
                <a:schemeClr val="tx1"/>
              </a:solidFill>
            </a:endParaRPr>
          </a:p>
        </p:txBody>
      </p:sp>
      <p:sp>
        <p:nvSpPr>
          <p:cNvPr id="58" name="⦿ Which properties we aim at and which level of accuracy are we seeking?"/>
          <p:cNvSpPr txBox="1"/>
          <p:nvPr/>
        </p:nvSpPr>
        <p:spPr>
          <a:xfrm>
            <a:off x="7279364" y="5304104"/>
            <a:ext cx="236686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Oscillator</a:t>
            </a:r>
            <a:r>
              <a:rPr lang="fr-FR" sz="1800" dirty="0" smtClean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olidFill>
                  <a:srgbClr val="0033CC"/>
                </a:solidFill>
                <a:sym typeface="Wingdings" panose="05000000000000000000" pitchFamily="2" charset="2"/>
              </a:rPr>
              <a:t>frequency</a:t>
            </a:r>
            <a:endParaRPr lang="fr-FR" sz="1800" baseline="30000" dirty="0">
              <a:solidFill>
                <a:srgbClr val="0033C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655" y="5704924"/>
            <a:ext cx="2705167" cy="76864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8894028" y="5862136"/>
            <a:ext cx="379237" cy="40926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7067" y="8033719"/>
            <a:ext cx="2541191" cy="387240"/>
          </a:xfrm>
          <a:prstGeom prst="rect">
            <a:avLst/>
          </a:prstGeom>
        </p:spPr>
      </p:pic>
      <p:sp>
        <p:nvSpPr>
          <p:cNvPr id="60" name="⦿ Which properties we aim at and which level of accuracy are we seeking?"/>
          <p:cNvSpPr txBox="1"/>
          <p:nvPr/>
        </p:nvSpPr>
        <p:spPr>
          <a:xfrm>
            <a:off x="665674" y="6909008"/>
            <a:ext cx="41246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Finite</a:t>
            </a:r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basis set by maximum excitation</a:t>
            </a:r>
            <a:endParaRPr lang="fr-FR" sz="1800" baseline="30000" dirty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011" y="8991159"/>
            <a:ext cx="2755443" cy="7170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461" y="6915625"/>
            <a:ext cx="2528608" cy="384509"/>
          </a:xfrm>
          <a:prstGeom prst="rect">
            <a:avLst/>
          </a:prstGeom>
        </p:spPr>
      </p:pic>
      <p:sp>
        <p:nvSpPr>
          <p:cNvPr id="61" name="Shape 580"/>
          <p:cNvSpPr/>
          <p:nvPr/>
        </p:nvSpPr>
        <p:spPr>
          <a:xfrm>
            <a:off x="253962" y="7636492"/>
            <a:ext cx="611232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○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Tensor-product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basis of </a:t>
            </a:r>
            <a:r>
              <a:rPr lang="fr-FR" sz="2200" dirty="0" err="1" smtClean="0">
                <a:latin typeface="Blackadder ITC" panose="04020505051007020D02" pitchFamily="82" charset="0"/>
                <a:ea typeface="Palatino"/>
                <a:cs typeface="Palatino"/>
                <a:sym typeface="Palatino"/>
              </a:rPr>
              <a:t>H</a:t>
            </a:r>
            <a:r>
              <a:rPr lang="fr-FR" sz="2200" baseline="-25000" dirty="0" err="1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used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represent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 </a:t>
            </a:r>
            <a:endParaRPr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138" y="7598652"/>
            <a:ext cx="1830825" cy="438267"/>
          </a:xfrm>
          <a:prstGeom prst="rect">
            <a:avLst/>
          </a:prstGeom>
        </p:spPr>
      </p:pic>
      <p:sp>
        <p:nvSpPr>
          <p:cNvPr id="62" name="⦿ Which properties we aim at and which level of accuracy are we seeking?"/>
          <p:cNvSpPr txBox="1"/>
          <p:nvPr/>
        </p:nvSpPr>
        <p:spPr>
          <a:xfrm>
            <a:off x="703505" y="8383590"/>
            <a:ext cx="546928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Maximum excitation of the n-body basis state set by  </a:t>
            </a:r>
            <a:endParaRPr lang="fr-FR" sz="1800" baseline="30000" dirty="0">
              <a:solidFill>
                <a:schemeClr val="tx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3046" y="8439695"/>
            <a:ext cx="1903269" cy="3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9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8" grpId="0" animBg="1"/>
      <p:bldP spid="42" grpId="0" animBg="1"/>
      <p:bldP spid="43" grpId="0" animBg="1"/>
      <p:bldP spid="44" grpId="0" animBg="1"/>
      <p:bldP spid="49" grpId="0" animBg="1"/>
      <p:bldP spid="31" grpId="0" animBg="1"/>
      <p:bldP spid="50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497" y="2229984"/>
            <a:ext cx="4525532" cy="27011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90" y="2129309"/>
            <a:ext cx="4940542" cy="767419"/>
          </a:xfrm>
          <a:prstGeom prst="rect">
            <a:avLst/>
          </a:prstGeom>
        </p:spPr>
      </p:pic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71"/>
          <p:cNvSpPr/>
          <p:nvPr/>
        </p:nvSpPr>
        <p:spPr>
          <a:xfrm>
            <a:off x="253964" y="1661421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mode-n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3" name="Shape 76"/>
          <p:cNvSpPr/>
          <p:nvPr/>
        </p:nvSpPr>
        <p:spPr>
          <a:xfrm>
            <a:off x="1476197" y="2191997"/>
            <a:ext cx="9424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 Input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76"/>
          <p:cNvSpPr/>
          <p:nvPr/>
        </p:nvSpPr>
        <p:spPr>
          <a:xfrm>
            <a:off x="6366290" y="2226613"/>
            <a:ext cx="12147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Shape 76"/>
          <p:cNvSpPr/>
          <p:nvPr/>
        </p:nvSpPr>
        <p:spPr>
          <a:xfrm>
            <a:off x="-7304" y="3027062"/>
            <a:ext cx="320535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force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Mode-2k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 smtClean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Basis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representation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3883" y="4449170"/>
            <a:ext cx="661086" cy="258566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2327" y="3561138"/>
            <a:ext cx="608419" cy="31472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Shape 76"/>
          <p:cNvSpPr/>
          <p:nvPr/>
        </p:nvSpPr>
        <p:spPr>
          <a:xfrm>
            <a:off x="7614842" y="3139315"/>
            <a:ext cx="526712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Evaluated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quantities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here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energy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of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p=4) 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Unknown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tensors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evaluation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e.g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. q=6)</a:t>
            </a:r>
            <a:endParaRPr lang="pl-PL" sz="18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8432" y="2166282"/>
            <a:ext cx="1523390" cy="730446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285641" y="2252508"/>
            <a:ext cx="399691" cy="351997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1" name="Shape 71"/>
          <p:cNvSpPr/>
          <p:nvPr/>
        </p:nvSpPr>
        <p:spPr>
          <a:xfrm>
            <a:off x="253964" y="5373623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Challenge to store mode-6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,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e.g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. 3N force, in large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enough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basis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32" name="Group"/>
          <p:cNvGrpSpPr/>
          <p:nvPr/>
        </p:nvGrpSpPr>
        <p:grpSpPr>
          <a:xfrm>
            <a:off x="11099685" y="5150535"/>
            <a:ext cx="2096184" cy="1335535"/>
            <a:chOff x="0" y="0"/>
            <a:chExt cx="2096182" cy="1335533"/>
          </a:xfrm>
        </p:grpSpPr>
        <p:sp>
          <p:nvSpPr>
            <p:cNvPr id="35" name="Circle"/>
            <p:cNvSpPr/>
            <p:nvPr/>
          </p:nvSpPr>
          <p:spPr>
            <a:xfrm>
              <a:off x="0" y="79684"/>
              <a:ext cx="167029" cy="165223"/>
            </a:xfrm>
            <a:prstGeom prst="ellipse">
              <a:avLst/>
            </a:prstGeom>
            <a:solidFill>
              <a:srgbClr val="0033CC"/>
            </a:solidFill>
            <a:ln w="12700" cap="flat">
              <a:solidFill>
                <a:srgbClr val="0033CC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7" name="Circle"/>
            <p:cNvSpPr/>
            <p:nvPr/>
          </p:nvSpPr>
          <p:spPr>
            <a:xfrm>
              <a:off x="0" y="398862"/>
              <a:ext cx="165728" cy="159370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8" name="M-scheme"/>
            <p:cNvSpPr txBox="1"/>
            <p:nvPr/>
          </p:nvSpPr>
          <p:spPr>
            <a:xfrm>
              <a:off x="461620" y="0"/>
              <a:ext cx="1083318" cy="3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600" b="0">
                  <a:solidFill>
                    <a:srgbClr val="5E5E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M-scheme </a:t>
              </a:r>
            </a:p>
          </p:txBody>
        </p:sp>
        <p:sp>
          <p:nvSpPr>
            <p:cNvPr id="39" name="J-scheme"/>
            <p:cNvSpPr txBox="1"/>
            <p:nvPr/>
          </p:nvSpPr>
          <p:spPr>
            <a:xfrm>
              <a:off x="461282" y="318737"/>
              <a:ext cx="1634901" cy="3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600" b="0">
                  <a:solidFill>
                    <a:srgbClr val="5E5E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J-scheme</a:t>
              </a:r>
            </a:p>
          </p:txBody>
        </p:sp>
        <p:sp>
          <p:nvSpPr>
            <p:cNvPr id="40" name="Circle"/>
            <p:cNvSpPr/>
            <p:nvPr/>
          </p:nvSpPr>
          <p:spPr>
            <a:xfrm>
              <a:off x="12700" y="754462"/>
              <a:ext cx="165728" cy="159370"/>
            </a:xfrm>
            <a:prstGeom prst="ellipse">
              <a:avLst/>
            </a:prstGeom>
            <a:solidFill>
              <a:srgbClr val="00B050"/>
            </a:solidFill>
            <a:ln w="12700" cap="flat">
              <a:solidFill>
                <a:srgbClr val="00B050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41" name="Circle"/>
            <p:cNvSpPr/>
            <p:nvPr/>
          </p:nvSpPr>
          <p:spPr>
            <a:xfrm>
              <a:off x="25400" y="1110062"/>
              <a:ext cx="165728" cy="159370"/>
            </a:xfrm>
            <a:prstGeom prst="ellipse">
              <a:avLst/>
            </a:prstGeom>
            <a:solidFill>
              <a:srgbClr val="7030A0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45" name="JT-scheme"/>
            <p:cNvSpPr txBox="1"/>
            <p:nvPr/>
          </p:nvSpPr>
          <p:spPr>
            <a:xfrm>
              <a:off x="448582" y="674337"/>
              <a:ext cx="1634901" cy="3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600" b="0">
                  <a:solidFill>
                    <a:srgbClr val="5E5E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dirty="0"/>
                <a:t>JT-scheme</a:t>
              </a:r>
            </a:p>
          </p:txBody>
        </p:sp>
        <p:sp>
          <p:nvSpPr>
            <p:cNvPr id="46" name="Jacobi basis"/>
            <p:cNvSpPr txBox="1"/>
            <p:nvPr/>
          </p:nvSpPr>
          <p:spPr>
            <a:xfrm>
              <a:off x="448582" y="1004537"/>
              <a:ext cx="1634901" cy="330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600" b="0">
                  <a:solidFill>
                    <a:srgbClr val="5E5E5E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Jacobi basis</a:t>
              </a:r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101" y="6661591"/>
            <a:ext cx="4123535" cy="3054052"/>
          </a:xfrm>
          <a:prstGeom prst="rect">
            <a:avLst/>
          </a:prstGeom>
        </p:spPr>
      </p:pic>
      <p:sp>
        <p:nvSpPr>
          <p:cNvPr id="47" name="Roth et al., PRC 90 024325"/>
          <p:cNvSpPr txBox="1"/>
          <p:nvPr/>
        </p:nvSpPr>
        <p:spPr>
          <a:xfrm>
            <a:off x="9337858" y="6793105"/>
            <a:ext cx="1808559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>
                <a:solidFill>
                  <a:srgbClr val="5E5E5E"/>
                </a:solidFill>
              </a:defRPr>
            </a:pPr>
            <a:r>
              <a:rPr lang="fr-FR" b="0" dirty="0" smtClean="0"/>
              <a:t>[</a:t>
            </a:r>
            <a:r>
              <a:rPr b="0" dirty="0" smtClean="0"/>
              <a:t>Roth</a:t>
            </a:r>
            <a:r>
              <a:rPr dirty="0" smtClean="0"/>
              <a:t> </a:t>
            </a:r>
            <a:r>
              <a:rPr b="0" i="1" dirty="0"/>
              <a:t>et </a:t>
            </a:r>
            <a:r>
              <a:rPr b="0" i="1" dirty="0" smtClean="0"/>
              <a:t>al</a:t>
            </a:r>
            <a:r>
              <a:rPr lang="fr-FR" b="0" i="1" dirty="0" smtClean="0"/>
              <a:t>. </a:t>
            </a:r>
            <a:r>
              <a:rPr lang="fr-FR" b="0" dirty="0" smtClean="0"/>
              <a:t>2014]</a:t>
            </a:r>
            <a:endParaRPr b="0" dirty="0"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50" name="Shape 580"/>
          <p:cNvSpPr/>
          <p:nvPr/>
        </p:nvSpPr>
        <p:spPr>
          <a:xfrm>
            <a:off x="253963" y="5986637"/>
            <a:ext cx="124209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>
                <a:latin typeface="Palatino"/>
                <a:ea typeface="Palatino"/>
                <a:cs typeface="Palatino"/>
                <a:sym typeface="Palatino"/>
              </a:rPr>
              <a:t>○ 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Storage/handling of full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impossible in Hilbert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space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initially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considered</a:t>
            </a:r>
            <a:endParaRPr sz="22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1" name="Shape 581"/>
          <p:cNvSpPr/>
          <p:nvPr/>
        </p:nvSpPr>
        <p:spPr>
          <a:xfrm>
            <a:off x="265338" y="7817457"/>
            <a:ext cx="124209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 b="0"/>
            </a:pPr>
            <a:r>
              <a:rPr sz="2200" b="1" dirty="0">
                <a:solidFill>
                  <a:srgbClr val="0033CC"/>
                </a:solidFill>
              </a:rPr>
              <a:t>○ </a:t>
            </a:r>
            <a:r>
              <a:rPr lang="fr-FR" sz="2200" b="0" dirty="0" smtClean="0">
                <a:solidFill>
                  <a:srgbClr val="0033CC"/>
                </a:solidFill>
              </a:rPr>
              <a:t>3N matrix </a:t>
            </a:r>
            <a:r>
              <a:rPr lang="fr-FR" sz="2200" b="0" dirty="0" err="1" smtClean="0">
                <a:solidFill>
                  <a:srgbClr val="0033CC"/>
                </a:solidFill>
              </a:rPr>
              <a:t>elements</a:t>
            </a:r>
            <a:r>
              <a:rPr lang="fr-FR" sz="2200" b="0" dirty="0" smtClean="0">
                <a:solidFill>
                  <a:srgbClr val="0033CC"/>
                </a:solidFill>
              </a:rPr>
              <a:t> files </a:t>
            </a:r>
            <a:r>
              <a:rPr lang="fr-FR" sz="2200" b="0" dirty="0" err="1" smtClean="0">
                <a:solidFill>
                  <a:srgbClr val="0033CC"/>
                </a:solidFill>
              </a:rPr>
              <a:t>can</a:t>
            </a:r>
            <a:r>
              <a:rPr lang="fr-FR" sz="2200" b="0" dirty="0" smtClean="0">
                <a:solidFill>
                  <a:srgbClr val="0033CC"/>
                </a:solidFill>
              </a:rPr>
              <a:t> </a:t>
            </a:r>
            <a:r>
              <a:rPr lang="fr-FR" sz="2200" b="0" dirty="0" err="1" smtClean="0">
                <a:solidFill>
                  <a:srgbClr val="0033CC"/>
                </a:solidFill>
              </a:rPr>
              <a:t>easily</a:t>
            </a:r>
            <a:r>
              <a:rPr lang="fr-FR" sz="2200" b="0" dirty="0" smtClean="0">
                <a:solidFill>
                  <a:srgbClr val="0033CC"/>
                </a:solidFill>
              </a:rPr>
              <a:t> </a:t>
            </a:r>
            <a:r>
              <a:rPr lang="fr-FR" sz="2200" b="0" dirty="0" err="1" smtClean="0">
                <a:solidFill>
                  <a:srgbClr val="0033CC"/>
                </a:solidFill>
              </a:rPr>
              <a:t>be</a:t>
            </a:r>
            <a:r>
              <a:rPr lang="fr-FR" sz="2200" b="0" dirty="0" smtClean="0">
                <a:solidFill>
                  <a:srgbClr val="0033CC"/>
                </a:solidFill>
              </a:rPr>
              <a:t> 100Gb in size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2" name="Shape 581"/>
          <p:cNvSpPr/>
          <p:nvPr/>
        </p:nvSpPr>
        <p:spPr>
          <a:xfrm>
            <a:off x="253964" y="8461178"/>
            <a:ext cx="124209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 b="0"/>
            </a:pPr>
            <a:r>
              <a:rPr sz="2200" b="1" dirty="0">
                <a:solidFill>
                  <a:schemeClr val="tx1"/>
                </a:solidFill>
              </a:rPr>
              <a:t>○ </a:t>
            </a:r>
            <a:r>
              <a:rPr lang="fr-FR" sz="2200" b="0" dirty="0" smtClean="0">
                <a:solidFill>
                  <a:schemeClr val="tx1"/>
                </a:solidFill>
              </a:rPr>
              <a:t>CI benchmarks : 4N force </a:t>
            </a:r>
            <a:r>
              <a:rPr lang="fr-FR" sz="2200" b="0" dirty="0" err="1" smtClean="0">
                <a:solidFill>
                  <a:schemeClr val="tx1"/>
                </a:solidFill>
              </a:rPr>
              <a:t>quite</a:t>
            </a:r>
            <a:r>
              <a:rPr lang="fr-FR" sz="2200" b="0" dirty="0" smtClean="0">
                <a:solidFill>
                  <a:schemeClr val="tx1"/>
                </a:solidFill>
              </a:rPr>
              <a:t> </a:t>
            </a:r>
            <a:r>
              <a:rPr lang="fr-FR" sz="2200" b="0" dirty="0" err="1" smtClean="0">
                <a:solidFill>
                  <a:schemeClr val="tx1"/>
                </a:solidFill>
              </a:rPr>
              <a:t>small</a:t>
            </a:r>
            <a:r>
              <a:rPr lang="fr-FR" sz="2200" b="0" dirty="0" smtClean="0">
                <a:solidFill>
                  <a:schemeClr val="tx1"/>
                </a:solidFill>
              </a:rPr>
              <a:t> (~100keV in </a:t>
            </a:r>
            <a:r>
              <a:rPr lang="fr-FR" sz="2200" b="0" baseline="30000" dirty="0" smtClean="0">
                <a:solidFill>
                  <a:schemeClr val="tx1"/>
                </a:solidFill>
              </a:rPr>
              <a:t>4</a:t>
            </a:r>
            <a:r>
              <a:rPr lang="fr-FR" sz="2200" b="0" dirty="0" smtClean="0">
                <a:solidFill>
                  <a:schemeClr val="tx1"/>
                </a:solidFill>
              </a:rPr>
              <a:t>He) 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3" name="Shape 76"/>
          <p:cNvSpPr/>
          <p:nvPr/>
        </p:nvSpPr>
        <p:spPr>
          <a:xfrm>
            <a:off x="805872" y="9050307"/>
            <a:ext cx="671404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Size of 4N forces in medium-mass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systems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unknown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!</a:t>
            </a:r>
          </a:p>
        </p:txBody>
      </p:sp>
      <p:sp>
        <p:nvSpPr>
          <p:cNvPr id="54" name="Shape 76"/>
          <p:cNvSpPr/>
          <p:nvPr/>
        </p:nvSpPr>
        <p:spPr>
          <a:xfrm>
            <a:off x="410080" y="6571966"/>
            <a:ext cx="1210490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dirty="0" err="1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eed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e</a:t>
            </a:r>
            <a:r>
              <a:rPr lang="fr-FR" sz="2000" baseline="-25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1max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~ 13 (N~2000)/</a:t>
            </a:r>
            <a:r>
              <a:rPr lang="fr-FR" sz="2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2000" baseline="-25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3max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= 3*E</a:t>
            </a:r>
            <a:r>
              <a:rPr lang="fr-FR" sz="2000" baseline="-25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1max </a:t>
            </a:r>
            <a:r>
              <a:rPr lang="fr-FR" sz="2000" dirty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~ 40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mid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-mass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systems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</a:p>
        </p:txBody>
      </p:sp>
      <p:sp>
        <p:nvSpPr>
          <p:cNvPr id="55" name="Shape 76"/>
          <p:cNvSpPr/>
          <p:nvPr/>
        </p:nvSpPr>
        <p:spPr>
          <a:xfrm>
            <a:off x="398703" y="7202588"/>
            <a:ext cx="84586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Impossible! </a:t>
            </a:r>
            <a:r>
              <a:rPr lang="fr-FR" sz="2000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→ </a:t>
            </a:r>
            <a:r>
              <a:rPr lang="fr-FR" sz="2000" dirty="0" err="1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F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urther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truncation</a:t>
            </a:r>
            <a:r>
              <a:rPr lang="fr-FR" sz="2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on e</a:t>
            </a:r>
            <a:r>
              <a:rPr lang="fr-FR" sz="2000" baseline="-250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3max </a:t>
            </a:r>
            <a:r>
              <a:rPr lang="fr-FR" sz="20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mandatory</a:t>
            </a:r>
            <a:endParaRPr lang="fr-FR" sz="2000" dirty="0" smtClean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7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err="1" smtClean="0">
                <a:solidFill>
                  <a:srgbClr val="0033CC"/>
                </a:solidFill>
              </a:rPr>
              <a:t>Many</a:t>
            </a:r>
            <a:r>
              <a:rPr lang="fr-FR" sz="3600" dirty="0" smtClean="0">
                <a:solidFill>
                  <a:srgbClr val="0033CC"/>
                </a:solidFill>
              </a:rPr>
              <a:t>-body </a:t>
            </a:r>
            <a:r>
              <a:rPr lang="fr-FR" sz="3600" dirty="0" err="1" smtClean="0">
                <a:solidFill>
                  <a:srgbClr val="0033CC"/>
                </a:solidFill>
              </a:rPr>
              <a:t>tensor</a:t>
            </a:r>
            <a:r>
              <a:rPr lang="fr-FR" sz="3600" dirty="0" smtClean="0">
                <a:solidFill>
                  <a:srgbClr val="0033CC"/>
                </a:solidFill>
              </a:rPr>
              <a:t> networks and basis </a:t>
            </a:r>
            <a:r>
              <a:rPr lang="fr-FR" sz="3600" dirty="0" err="1" smtClean="0">
                <a:solidFill>
                  <a:srgbClr val="0033CC"/>
                </a:solidFill>
              </a:rPr>
              <a:t>representation</a:t>
            </a:r>
            <a:endParaRPr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92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493" y="5753783"/>
            <a:ext cx="4803681" cy="38978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790" y="2129309"/>
            <a:ext cx="4940542" cy="767419"/>
          </a:xfrm>
          <a:prstGeom prst="rect">
            <a:avLst/>
          </a:prstGeom>
        </p:spPr>
      </p:pic>
      <p:sp>
        <p:nvSpPr>
          <p:cNvPr id="1496" name="Shape 1496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71"/>
          <p:cNvSpPr/>
          <p:nvPr/>
        </p:nvSpPr>
        <p:spPr>
          <a:xfrm>
            <a:off x="253964" y="5229951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Push ab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to (i)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doubly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open-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shell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(ii)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heavier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(A&gt;130) (iii)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better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accuracy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(&lt;1%)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5" name="Shape 76"/>
          <p:cNvSpPr/>
          <p:nvPr/>
        </p:nvSpPr>
        <p:spPr>
          <a:xfrm>
            <a:off x="168286" y="7267917"/>
            <a:ext cx="5433825" cy="409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Wingdings"/>
              </a:rPr>
              <a:t>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Systematic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data compression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techniques</a:t>
            </a:r>
            <a:endParaRPr sz="2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76"/>
          <p:cNvSpPr/>
          <p:nvPr/>
        </p:nvSpPr>
        <p:spPr>
          <a:xfrm>
            <a:off x="213765" y="5772597"/>
            <a:ext cx="596857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2000" dirty="0">
                <a:solidFill>
                  <a:srgbClr val="FF0000"/>
                </a:solidFill>
                <a:latin typeface="Palatino"/>
                <a:ea typeface="Palatino"/>
                <a:cs typeface="Palatino"/>
                <a:sym typeface="Wingdings"/>
              </a:rPr>
              <a:t> 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Storage/CPU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of ab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scale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as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b="1" baseline="30000" dirty="0" err="1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endParaRPr sz="2000" b="1" baseline="300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76"/>
          <p:cNvSpPr/>
          <p:nvPr/>
        </p:nvSpPr>
        <p:spPr>
          <a:xfrm>
            <a:off x="519272" y="6291715"/>
            <a:ext cx="474261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N = 1-body basis dimension</a:t>
            </a:r>
          </a:p>
        </p:txBody>
      </p:sp>
      <p:sp>
        <p:nvSpPr>
          <p:cNvPr id="18" name="Shape 76"/>
          <p:cNvSpPr/>
          <p:nvPr/>
        </p:nvSpPr>
        <p:spPr>
          <a:xfrm>
            <a:off x="519271" y="6746340"/>
            <a:ext cx="522028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n</a:t>
            </a:r>
            <a:r>
              <a:rPr lang="fr-FR" sz="2000" dirty="0" smtClean="0"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=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characteristic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 of </a:t>
            </a:r>
            <a:r>
              <a:rPr lang="fr-FR" sz="2000" dirty="0" err="1" smtClean="0">
                <a:latin typeface="Palatino"/>
                <a:ea typeface="Palatino"/>
                <a:cs typeface="Palatino"/>
                <a:sym typeface="Palatino"/>
              </a:rPr>
              <a:t>accuracy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/AN force</a:t>
            </a:r>
          </a:p>
        </p:txBody>
      </p:sp>
      <p:sp>
        <p:nvSpPr>
          <p:cNvPr id="19" name="Shape 76"/>
          <p:cNvSpPr/>
          <p:nvPr/>
        </p:nvSpPr>
        <p:spPr>
          <a:xfrm>
            <a:off x="519272" y="7747571"/>
            <a:ext cx="52202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Factorization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(TF) =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acts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on n</a:t>
            </a:r>
          </a:p>
        </p:txBody>
      </p:sp>
      <p:sp>
        <p:nvSpPr>
          <p:cNvPr id="20" name="Shape 76"/>
          <p:cNvSpPr/>
          <p:nvPr/>
        </p:nvSpPr>
        <p:spPr>
          <a:xfrm>
            <a:off x="505623" y="8553752"/>
            <a:ext cx="55605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à"/>
              <a:defRPr sz="1800"/>
            </a:pP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Importance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Truncation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dirty="0" smtClean="0">
                <a:latin typeface="Palatino"/>
                <a:ea typeface="Palatino"/>
                <a:cs typeface="Palatino"/>
                <a:sym typeface="Palatino"/>
              </a:rPr>
              <a:t>(IT) =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acts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on N</a:t>
            </a:r>
          </a:p>
        </p:txBody>
      </p:sp>
      <p:sp>
        <p:nvSpPr>
          <p:cNvPr id="22" name="Shape 76"/>
          <p:cNvSpPr/>
          <p:nvPr/>
        </p:nvSpPr>
        <p:spPr>
          <a:xfrm>
            <a:off x="834078" y="8157547"/>
            <a:ext cx="524570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Tichai 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al. 2018]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   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see</a:t>
            </a:r>
            <a:r>
              <a:rPr lang="fr-FR" sz="18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Talk by A. Tichai]</a:t>
            </a:r>
            <a:endParaRPr lang="pl-PL" sz="18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3" name="Shape 76"/>
          <p:cNvSpPr/>
          <p:nvPr/>
        </p:nvSpPr>
        <p:spPr>
          <a:xfrm>
            <a:off x="727013" y="8965174"/>
            <a:ext cx="511773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Tichai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,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Ripoche, Duguet 2019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endParaRPr lang="pl-PL" sz="1800" i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4" name="Shape 76"/>
          <p:cNvSpPr/>
          <p:nvPr/>
        </p:nvSpPr>
        <p:spPr>
          <a:xfrm>
            <a:off x="11159515" y="6687549"/>
            <a:ext cx="185893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10</a:t>
            </a:r>
            <a:r>
              <a:rPr lang="fr-FR" sz="1600" b="1" baseline="30000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5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compression</a:t>
            </a:r>
          </a:p>
          <a:p>
            <a:pPr lvl="0" algn="l">
              <a:defRPr sz="1800"/>
            </a:pP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1% </a:t>
            </a: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error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on </a:t>
            </a:r>
            <a:r>
              <a:rPr lang="fr-FR" sz="1600" b="1" dirty="0" smtClean="0">
                <a:solidFill>
                  <a:srgbClr val="FF0000"/>
                </a:solidFill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D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1600" b="1" baseline="30000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(4)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1080798" y="6414982"/>
            <a:ext cx="0" cy="1298497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Shape 76"/>
          <p:cNvSpPr/>
          <p:nvPr/>
        </p:nvSpPr>
        <p:spPr>
          <a:xfrm>
            <a:off x="7553745" y="8459544"/>
            <a:ext cx="1910686" cy="37959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IT on </a:t>
            </a:r>
            <a:r>
              <a:rPr lang="fr-FR" sz="1800" b="1" dirty="0" smtClean="0">
                <a:solidFill>
                  <a:schemeClr val="tx1"/>
                </a:solidFill>
                <a:latin typeface="Symbol" panose="05050102010706020507" pitchFamily="18" charset="2"/>
                <a:ea typeface="Palatino"/>
                <a:cs typeface="Palatino"/>
                <a:sym typeface="Palatino"/>
              </a:rPr>
              <a:t>D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E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(4) 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in 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18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Palatino"/>
              </a:rPr>
              <a:t>O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83047" y="5990424"/>
            <a:ext cx="354842" cy="189795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Shape 76"/>
          <p:cNvSpPr/>
          <p:nvPr/>
        </p:nvSpPr>
        <p:spPr>
          <a:xfrm>
            <a:off x="10421177" y="5896163"/>
            <a:ext cx="259727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600" b="1" dirty="0" err="1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Realistic</a:t>
            </a:r>
            <a:r>
              <a:rPr lang="fr-FR" sz="1600" b="1" dirty="0" smtClean="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rPr>
              <a:t> basis dimension</a:t>
            </a:r>
            <a:endParaRPr lang="fr-FR" sz="1600" b="1" baseline="30000" dirty="0" smtClean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40097" y="8473192"/>
            <a:ext cx="1910686" cy="336906"/>
          </a:xfrm>
          <a:prstGeom prst="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Shape 71"/>
          <p:cNvSpPr/>
          <p:nvPr/>
        </p:nvSpPr>
        <p:spPr>
          <a:xfrm>
            <a:off x="253964" y="1661421"/>
            <a:ext cx="1200825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000" b="1" dirty="0">
                <a:latin typeface="Palatino"/>
                <a:ea typeface="Palatino"/>
                <a:cs typeface="Palatino"/>
                <a:sym typeface="Palatino"/>
              </a:rPr>
              <a:t>⦿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calculations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employ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mode-n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tensors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compute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000" b="1" dirty="0" err="1" smtClean="0">
                <a:latin typeface="Palatino"/>
                <a:ea typeface="Palatino"/>
                <a:cs typeface="Palatino"/>
                <a:sym typeface="Palatino"/>
              </a:rPr>
              <a:t>tensor</a:t>
            </a:r>
            <a:r>
              <a:rPr lang="fr-FR" sz="2000" b="1" dirty="0" smtClean="0">
                <a:latin typeface="Palatino"/>
                <a:ea typeface="Palatino"/>
                <a:cs typeface="Palatino"/>
                <a:sym typeface="Palatino"/>
              </a:rPr>
              <a:t> networks</a:t>
            </a:r>
            <a:endParaRPr sz="2000" b="1" dirty="0"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497" y="2229984"/>
            <a:ext cx="4525532" cy="2701130"/>
          </a:xfrm>
          <a:prstGeom prst="rect">
            <a:avLst/>
          </a:prstGeom>
        </p:spPr>
      </p:pic>
      <p:sp>
        <p:nvSpPr>
          <p:cNvPr id="33" name="Shape 76"/>
          <p:cNvSpPr/>
          <p:nvPr/>
        </p:nvSpPr>
        <p:spPr>
          <a:xfrm>
            <a:off x="1476197" y="2191997"/>
            <a:ext cx="94241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1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 Input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4" name="Shape 76"/>
          <p:cNvSpPr/>
          <p:nvPr/>
        </p:nvSpPr>
        <p:spPr>
          <a:xfrm>
            <a:off x="6366290" y="2226613"/>
            <a:ext cx="121475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2) Output</a:t>
            </a:r>
            <a:endParaRPr lang="pl-PL" sz="1800" b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6" name="Shape 76"/>
          <p:cNvSpPr/>
          <p:nvPr/>
        </p:nvSpPr>
        <p:spPr>
          <a:xfrm>
            <a:off x="-7304" y="3027062"/>
            <a:ext cx="320535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k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-body force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Mode-2k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endParaRPr lang="fr-FR" sz="1800" b="1" dirty="0" smtClean="0">
              <a:solidFill>
                <a:srgbClr val="0033CC"/>
              </a:solidFill>
              <a:latin typeface="Palatino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Basis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representation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dim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Storage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</a:t>
            </a:r>
            <a:r>
              <a:rPr lang="fr-FR" sz="1800" b="1" baseline="30000" dirty="0" smtClean="0">
                <a:solidFill>
                  <a:schemeClr val="tx1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2k</a:t>
            </a:r>
            <a:endParaRPr lang="pl-PL" sz="1800" b="1" baseline="30000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3883" y="4449170"/>
            <a:ext cx="661086" cy="258566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2327" y="3561138"/>
            <a:ext cx="608419" cy="314728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3" name="Shape 76"/>
          <p:cNvSpPr/>
          <p:nvPr/>
        </p:nvSpPr>
        <p:spPr>
          <a:xfrm>
            <a:off x="7614842" y="3139315"/>
            <a:ext cx="526712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Evaluated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quantities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(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here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b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energy</a:t>
            </a:r>
            <a:r>
              <a:rPr lang="fr-FR" sz="1800" b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)</a:t>
            </a:r>
          </a:p>
          <a:p>
            <a:pPr lvl="0">
              <a:defRPr sz="1800"/>
            </a:pPr>
            <a:r>
              <a:rPr lang="pl-PL" sz="18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  <a:endParaRPr lang="fr-FR" sz="1800" b="1" dirty="0" smtClean="0">
              <a:solidFill>
                <a:srgbClr val="0033CC"/>
              </a:solidFill>
              <a:latin typeface="Times New Roman" panose="02020603050405020304" pitchFamily="18" charset="0"/>
              <a:ea typeface="Palatino"/>
              <a:cs typeface="Times New Roman" panose="02020603050405020304" pitchFamily="18" charset="0"/>
              <a:sym typeface="Palatino"/>
            </a:endParaRP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network of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p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here</a:t>
            </a:r>
            <a:r>
              <a:rPr lang="fr-FR" sz="1800" b="1" dirty="0" smtClean="0">
                <a:solidFill>
                  <a:srgbClr val="0033CC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p=4) </a:t>
            </a:r>
          </a:p>
          <a:p>
            <a:pPr lvl="0">
              <a:defRPr sz="1800"/>
            </a:pP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↕</a:t>
            </a:r>
          </a:p>
          <a:p>
            <a:pPr lvl="0">
              <a:defRPr sz="1800"/>
            </a:pP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Unknown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tensors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evaluation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N</a:t>
            </a:r>
            <a:r>
              <a:rPr lang="fr-FR" sz="1800" b="1" baseline="30000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q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cost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 (</a:t>
            </a:r>
            <a:r>
              <a:rPr lang="fr-FR" sz="1800" b="1" dirty="0" err="1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e.g</a:t>
            </a:r>
            <a:r>
              <a:rPr lang="fr-FR" sz="1800" b="1" dirty="0" smtClean="0">
                <a:solidFill>
                  <a:srgbClr val="FF0000"/>
                </a:solidFill>
                <a:latin typeface="Palatino"/>
                <a:ea typeface="Palatino"/>
                <a:cs typeface="Times New Roman" panose="02020603050405020304" pitchFamily="18" charset="0"/>
                <a:sym typeface="Palatino"/>
              </a:rPr>
              <a:t>. q=6)</a:t>
            </a:r>
            <a:endParaRPr lang="pl-PL" sz="1800" b="1" dirty="0">
              <a:solidFill>
                <a:srgbClr val="FF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8432" y="2166282"/>
            <a:ext cx="1523390" cy="730446"/>
          </a:xfrm>
          <a:prstGeom prst="rect">
            <a:avLst/>
          </a:prstGeom>
          <a:noFill/>
          <a:ln w="381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285641" y="2252508"/>
            <a:ext cx="399691" cy="351997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5" name="Shape 1495"/>
          <p:cNvSpPr/>
          <p:nvPr/>
        </p:nvSpPr>
        <p:spPr>
          <a:xfrm>
            <a:off x="444500" y="254784"/>
            <a:ext cx="12115800" cy="86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lang="fr-FR" sz="3600" dirty="0" smtClean="0">
                <a:solidFill>
                  <a:srgbClr val="0033CC"/>
                </a:solidFill>
              </a:rPr>
              <a:t>Ex. </a:t>
            </a:r>
            <a:r>
              <a:rPr lang="fr-FR" sz="3600" dirty="0" err="1" smtClean="0">
                <a:solidFill>
                  <a:srgbClr val="0033CC"/>
                </a:solidFill>
              </a:rPr>
              <a:t>Pre-processing</a:t>
            </a:r>
            <a:r>
              <a:rPr lang="fr-FR" sz="3600" dirty="0" smtClean="0">
                <a:solidFill>
                  <a:srgbClr val="0033CC"/>
                </a:solidFill>
              </a:rPr>
              <a:t> </a:t>
            </a:r>
            <a:r>
              <a:rPr lang="fr-FR" sz="3600" dirty="0" err="1" smtClean="0">
                <a:solidFill>
                  <a:srgbClr val="0033CC"/>
                </a:solidFill>
              </a:rPr>
              <a:t>tools</a:t>
            </a:r>
            <a:r>
              <a:rPr lang="fr-FR" sz="3600" dirty="0" smtClean="0">
                <a:solidFill>
                  <a:srgbClr val="0033CC"/>
                </a:solidFill>
              </a:rPr>
              <a:t>: TF and IT</a:t>
            </a:r>
            <a:endParaRPr sz="3600" dirty="0">
              <a:solidFill>
                <a:srgbClr val="0033CC"/>
              </a:solidFill>
            </a:endParaRPr>
          </a:p>
        </p:txBody>
      </p:sp>
      <p:sp>
        <p:nvSpPr>
          <p:cNvPr id="31" name="Shape 76"/>
          <p:cNvSpPr/>
          <p:nvPr/>
        </p:nvSpPr>
        <p:spPr>
          <a:xfrm>
            <a:off x="713819" y="9337699"/>
            <a:ext cx="556367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[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Porro</a:t>
            </a:r>
            <a:r>
              <a:rPr lang="fr-FR" sz="1800" i="1" dirty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et al. </a:t>
            </a:r>
            <a:r>
              <a:rPr lang="fr-FR" sz="1800" i="1" dirty="0" err="1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unpublished</a:t>
            </a:r>
            <a:r>
              <a:rPr lang="fr-FR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 2021</a:t>
            </a:r>
            <a:r>
              <a:rPr lang="pl-PL" sz="1800" i="1" dirty="0" smtClean="0">
                <a:solidFill>
                  <a:schemeClr val="tx1"/>
                </a:solidFill>
                <a:latin typeface="Palatino"/>
                <a:ea typeface="Palatino"/>
                <a:cs typeface="Palatino"/>
                <a:sym typeface="Wingdings"/>
              </a:rPr>
              <a:t>]</a:t>
            </a:r>
            <a:endParaRPr lang="pl-PL" sz="1800" i="1" dirty="0">
              <a:solidFill>
                <a:schemeClr val="tx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46455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Rationale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from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theoretical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viewpoint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r>
              <a:rPr lang="fr-FR" sz="2200" dirty="0" smtClean="0">
                <a:solidFill>
                  <a:schemeClr val="tx1"/>
                </a:solidFill>
              </a:rPr>
              <a:t> via </a:t>
            </a:r>
            <a:r>
              <a:rPr lang="fr-FR" sz="2200" dirty="0" err="1" smtClean="0">
                <a:solidFill>
                  <a:schemeClr val="tx1"/>
                </a:solidFill>
              </a:rPr>
              <a:t>similarity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renormalization</a:t>
            </a:r>
            <a:r>
              <a:rPr lang="fr-FR" sz="2200" dirty="0" smtClean="0">
                <a:solidFill>
                  <a:schemeClr val="tx1"/>
                </a:solidFill>
              </a:rPr>
              <a:t> group transformations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56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Effective field theory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3F800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/>
                </a:solidFill>
              </a:rPr>
              <a:t>Conclusions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1021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867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Basic questions about nuclei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0000">
                    <a:alpha val="80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The simple of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view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of an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atomic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nucleus</a:t>
            </a:r>
            <a:endParaRPr sz="1600" dirty="0">
              <a:solidFill>
                <a:srgbClr val="0033CC">
                  <a:alpha val="80000"/>
                </a:srgbClr>
              </a:solidFill>
            </a:endParaRPr>
          </a:p>
        </p:txBody>
      </p:sp>
      <p:sp>
        <p:nvSpPr>
          <p:cNvPr id="22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Nucleus: bound (or resonant) state of Z protons and N neutrons"/>
          <p:cNvSpPr txBox="1"/>
          <p:nvPr/>
        </p:nvSpPr>
        <p:spPr>
          <a:xfrm>
            <a:off x="4843973" y="1673919"/>
            <a:ext cx="803745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ym typeface="Wingdings" panose="05000000000000000000" pitchFamily="2" charset="2"/>
              </a:rPr>
              <a:t> </a:t>
            </a:r>
            <a:r>
              <a:rPr lang="fr-FR" dirty="0" smtClean="0">
                <a:sym typeface="Palatino"/>
              </a:rPr>
              <a:t>Self-b</a:t>
            </a:r>
            <a:r>
              <a:rPr dirty="0" err="1" smtClean="0"/>
              <a:t>ound</a:t>
            </a:r>
            <a:r>
              <a:rPr dirty="0" smtClean="0"/>
              <a:t> </a:t>
            </a:r>
            <a:r>
              <a:rPr dirty="0"/>
              <a:t>(or resonant) state of </a:t>
            </a:r>
            <a:r>
              <a:rPr b="1" i="1" dirty="0"/>
              <a:t>Z</a:t>
            </a:r>
            <a:r>
              <a:rPr b="1" dirty="0"/>
              <a:t> protons and </a:t>
            </a:r>
            <a:r>
              <a:rPr b="1" i="1" dirty="0"/>
              <a:t>N</a:t>
            </a:r>
            <a:r>
              <a:rPr b="1" dirty="0"/>
              <a:t> neutrons</a:t>
            </a:r>
          </a:p>
        </p:txBody>
      </p:sp>
      <p:grpSp>
        <p:nvGrpSpPr>
          <p:cNvPr id="26" name="Group"/>
          <p:cNvGrpSpPr/>
          <p:nvPr/>
        </p:nvGrpSpPr>
        <p:grpSpPr>
          <a:xfrm>
            <a:off x="2602657" y="4616404"/>
            <a:ext cx="757740" cy="699320"/>
            <a:chOff x="0" y="0"/>
            <a:chExt cx="757739" cy="699319"/>
          </a:xfrm>
        </p:grpSpPr>
        <p:sp>
          <p:nvSpPr>
            <p:cNvPr id="27" name="Circle"/>
            <p:cNvSpPr/>
            <p:nvPr/>
          </p:nvSpPr>
          <p:spPr>
            <a:xfrm>
              <a:off x="231733" y="170688"/>
              <a:ext cx="208102" cy="208102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28" name="Circle"/>
            <p:cNvSpPr/>
            <p:nvPr/>
          </p:nvSpPr>
          <p:spPr>
            <a:xfrm>
              <a:off x="314296" y="242242"/>
              <a:ext cx="208103" cy="208103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29" name="Circle"/>
            <p:cNvSpPr/>
            <p:nvPr/>
          </p:nvSpPr>
          <p:spPr>
            <a:xfrm>
              <a:off x="314296" y="68860"/>
              <a:ext cx="208103" cy="208102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0" name="Circle"/>
            <p:cNvSpPr/>
            <p:nvPr/>
          </p:nvSpPr>
          <p:spPr>
            <a:xfrm>
              <a:off x="391355" y="170688"/>
              <a:ext cx="208103" cy="208102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1" name="Circle"/>
            <p:cNvSpPr/>
            <p:nvPr/>
          </p:nvSpPr>
          <p:spPr>
            <a:xfrm>
              <a:off x="474010" y="249805"/>
              <a:ext cx="208103" cy="208103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2" name="Circle"/>
            <p:cNvSpPr/>
            <p:nvPr/>
          </p:nvSpPr>
          <p:spPr>
            <a:xfrm>
              <a:off x="474010" y="86066"/>
              <a:ext cx="208103" cy="208103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3" name="Circle"/>
            <p:cNvSpPr/>
            <p:nvPr/>
          </p:nvSpPr>
          <p:spPr>
            <a:xfrm>
              <a:off x="392141" y="331675"/>
              <a:ext cx="208102" cy="208102"/>
            </a:xfrm>
            <a:prstGeom prst="ellipse">
              <a:avLst/>
            </a:prstGeom>
            <a:solidFill>
              <a:schemeClr val="accent5">
                <a:lumOff val="-29866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4" name="Circle"/>
            <p:cNvSpPr/>
            <p:nvPr/>
          </p:nvSpPr>
          <p:spPr>
            <a:xfrm>
              <a:off x="463921" y="253251"/>
              <a:ext cx="208102" cy="208102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5" name="Circle"/>
            <p:cNvSpPr/>
            <p:nvPr/>
          </p:nvSpPr>
          <p:spPr>
            <a:xfrm>
              <a:off x="245608" y="335120"/>
              <a:ext cx="208102" cy="208103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36" name="Circle"/>
            <p:cNvSpPr/>
            <p:nvPr/>
          </p:nvSpPr>
          <p:spPr>
            <a:xfrm>
              <a:off x="245608" y="81325"/>
              <a:ext cx="208102" cy="208102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40" name="v"/>
            <p:cNvSpPr/>
            <p:nvPr/>
          </p:nvSpPr>
          <p:spPr>
            <a:xfrm>
              <a:off x="304028" y="0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43" name="v"/>
            <p:cNvSpPr/>
            <p:nvPr/>
          </p:nvSpPr>
          <p:spPr>
            <a:xfrm>
              <a:off x="276732" y="163739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44" name="v"/>
            <p:cNvSpPr/>
            <p:nvPr/>
          </p:nvSpPr>
          <p:spPr>
            <a:xfrm>
              <a:off x="304028" y="491217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45" name="v"/>
            <p:cNvSpPr/>
            <p:nvPr/>
          </p:nvSpPr>
          <p:spPr>
            <a:xfrm>
              <a:off x="549636" y="163739"/>
              <a:ext cx="208103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49" name="Circle"/>
            <p:cNvSpPr/>
            <p:nvPr/>
          </p:nvSpPr>
          <p:spPr>
            <a:xfrm>
              <a:off x="409347" y="416990"/>
              <a:ext cx="208103" cy="208102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50" name="Circle"/>
            <p:cNvSpPr/>
            <p:nvPr/>
          </p:nvSpPr>
          <p:spPr>
            <a:xfrm>
              <a:off x="81869" y="416990"/>
              <a:ext cx="208102" cy="208102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54" name="Circle"/>
            <p:cNvSpPr/>
            <p:nvPr/>
          </p:nvSpPr>
          <p:spPr>
            <a:xfrm>
              <a:off x="0" y="171381"/>
              <a:ext cx="208102" cy="208103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  <p:sp>
          <p:nvSpPr>
            <p:cNvPr id="57" name="v"/>
            <p:cNvSpPr/>
            <p:nvPr/>
          </p:nvSpPr>
          <p:spPr>
            <a:xfrm>
              <a:off x="58419" y="327478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58" name="v"/>
            <p:cNvSpPr/>
            <p:nvPr/>
          </p:nvSpPr>
          <p:spPr>
            <a:xfrm>
              <a:off x="58419" y="81869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59" name="v"/>
            <p:cNvSpPr/>
            <p:nvPr/>
          </p:nvSpPr>
          <p:spPr>
            <a:xfrm>
              <a:off x="231733" y="416990"/>
              <a:ext cx="208102" cy="208102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0"/>
              </a:lvl1pPr>
            </a:lstStyle>
            <a:p>
              <a:endParaRPr dirty="0"/>
            </a:p>
          </p:txBody>
        </p:sp>
        <p:sp>
          <p:nvSpPr>
            <p:cNvPr id="55" name="Circle"/>
            <p:cNvSpPr/>
            <p:nvPr/>
          </p:nvSpPr>
          <p:spPr>
            <a:xfrm>
              <a:off x="81869" y="7642"/>
              <a:ext cx="208102" cy="208103"/>
            </a:xfrm>
            <a:prstGeom prst="ellipse">
              <a:avLst/>
            </a:prstGeom>
            <a:solidFill>
              <a:srgbClr val="0033C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000"/>
              </a:pPr>
              <a:endParaRPr/>
            </a:p>
          </p:txBody>
        </p:sp>
      </p:grpSp>
      <p:sp>
        <p:nvSpPr>
          <p:cNvPr id="63" name="Sketch of an atom"/>
          <p:cNvSpPr txBox="1"/>
          <p:nvPr/>
        </p:nvSpPr>
        <p:spPr>
          <a:xfrm>
            <a:off x="1819647" y="2394378"/>
            <a:ext cx="2323759" cy="464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0">
                <a:solidFill>
                  <a:srgbClr val="5E5E5E"/>
                </a:solidFill>
              </a:defRPr>
            </a:lvl1pPr>
          </a:lstStyle>
          <a:p>
            <a:r>
              <a:rPr b="1" dirty="0"/>
              <a:t>Sketch of an atom</a:t>
            </a:r>
          </a:p>
        </p:txBody>
      </p:sp>
      <p:sp>
        <p:nvSpPr>
          <p:cNvPr id="64" name="Oval"/>
          <p:cNvSpPr/>
          <p:nvPr/>
        </p:nvSpPr>
        <p:spPr>
          <a:xfrm>
            <a:off x="1132892" y="4147091"/>
            <a:ext cx="3781479" cy="1687263"/>
          </a:xfrm>
          <a:prstGeom prst="ellipse">
            <a:avLst/>
          </a:prstGeom>
          <a:ln w="25400">
            <a:solidFill>
              <a:srgbClr val="929292">
                <a:alpha val="1479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7" name="Oval"/>
          <p:cNvSpPr/>
          <p:nvPr/>
        </p:nvSpPr>
        <p:spPr>
          <a:xfrm rot="18000000">
            <a:off x="1132892" y="4147091"/>
            <a:ext cx="3781479" cy="1687263"/>
          </a:xfrm>
          <a:prstGeom prst="ellipse">
            <a:avLst/>
          </a:prstGeom>
          <a:ln w="25400">
            <a:solidFill>
              <a:srgbClr val="929292">
                <a:alpha val="1479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69" name="Oval"/>
          <p:cNvSpPr/>
          <p:nvPr/>
        </p:nvSpPr>
        <p:spPr>
          <a:xfrm rot="14400000">
            <a:off x="1132892" y="4147091"/>
            <a:ext cx="3781479" cy="1687263"/>
          </a:xfrm>
          <a:prstGeom prst="ellipse">
            <a:avLst/>
          </a:prstGeom>
          <a:ln w="25400">
            <a:solidFill>
              <a:srgbClr val="929292">
                <a:alpha val="1479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1" name="Circle"/>
          <p:cNvSpPr/>
          <p:nvPr/>
        </p:nvSpPr>
        <p:spPr>
          <a:xfrm>
            <a:off x="3640016" y="5309891"/>
            <a:ext cx="224830" cy="224830"/>
          </a:xfrm>
          <a:prstGeom prst="ellipse">
            <a:avLst/>
          </a:prstGeom>
          <a:solidFill>
            <a:srgbClr val="000000">
              <a:alpha val="1479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2" name="Circle"/>
          <p:cNvSpPr/>
          <p:nvPr/>
        </p:nvSpPr>
        <p:spPr>
          <a:xfrm>
            <a:off x="2186123" y="5324880"/>
            <a:ext cx="224830" cy="224830"/>
          </a:xfrm>
          <a:prstGeom prst="ellipse">
            <a:avLst/>
          </a:prstGeom>
          <a:solidFill>
            <a:srgbClr val="000000">
              <a:alpha val="1479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3" name="Circle"/>
          <p:cNvSpPr/>
          <p:nvPr/>
        </p:nvSpPr>
        <p:spPr>
          <a:xfrm>
            <a:off x="2890586" y="4035861"/>
            <a:ext cx="224830" cy="224830"/>
          </a:xfrm>
          <a:prstGeom prst="ellipse">
            <a:avLst/>
          </a:prstGeom>
          <a:solidFill>
            <a:srgbClr val="000000">
              <a:alpha val="1479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4" name="Line"/>
          <p:cNvSpPr/>
          <p:nvPr/>
        </p:nvSpPr>
        <p:spPr>
          <a:xfrm>
            <a:off x="1681208" y="3464722"/>
            <a:ext cx="1153181" cy="566467"/>
          </a:xfrm>
          <a:prstGeom prst="line">
            <a:avLst/>
          </a:prstGeom>
          <a:ln w="25400">
            <a:solidFill>
              <a:srgbClr val="000000">
                <a:alpha val="14819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5" name="electron"/>
          <p:cNvSpPr txBox="1"/>
          <p:nvPr/>
        </p:nvSpPr>
        <p:spPr>
          <a:xfrm>
            <a:off x="411672" y="3032571"/>
            <a:ext cx="1269537" cy="4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r>
              <a:rPr b="1" dirty="0"/>
              <a:t>electron</a:t>
            </a:r>
          </a:p>
        </p:txBody>
      </p:sp>
      <p:sp>
        <p:nvSpPr>
          <p:cNvPr id="76" name="Line"/>
          <p:cNvSpPr/>
          <p:nvPr/>
        </p:nvSpPr>
        <p:spPr>
          <a:xfrm flipV="1">
            <a:off x="1354890" y="5015527"/>
            <a:ext cx="1126109" cy="74349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7" name="nucleus"/>
          <p:cNvSpPr txBox="1"/>
          <p:nvPr/>
        </p:nvSpPr>
        <p:spPr>
          <a:xfrm>
            <a:off x="160099" y="5759024"/>
            <a:ext cx="1161777" cy="434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r>
              <a:rPr b="1" dirty="0"/>
              <a:t>nucleus</a:t>
            </a:r>
          </a:p>
        </p:txBody>
      </p:sp>
      <p:sp>
        <p:nvSpPr>
          <p:cNvPr id="78" name="Circle"/>
          <p:cNvSpPr/>
          <p:nvPr/>
        </p:nvSpPr>
        <p:spPr>
          <a:xfrm>
            <a:off x="2309114" y="7245882"/>
            <a:ext cx="289041" cy="289041"/>
          </a:xfrm>
          <a:prstGeom prst="ellipse">
            <a:avLst/>
          </a:prstGeom>
          <a:solidFill>
            <a:srgbClr val="0033CC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5000"/>
            </a:pPr>
            <a:endParaRPr/>
          </a:p>
        </p:txBody>
      </p:sp>
      <p:sp>
        <p:nvSpPr>
          <p:cNvPr id="79" name="proton"/>
          <p:cNvSpPr txBox="1"/>
          <p:nvPr/>
        </p:nvSpPr>
        <p:spPr>
          <a:xfrm>
            <a:off x="1994943" y="7539719"/>
            <a:ext cx="917383" cy="464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proton</a:t>
            </a:r>
          </a:p>
        </p:txBody>
      </p:sp>
      <p:sp>
        <p:nvSpPr>
          <p:cNvPr id="80" name="v"/>
          <p:cNvSpPr/>
          <p:nvPr/>
        </p:nvSpPr>
        <p:spPr>
          <a:xfrm>
            <a:off x="3261096" y="7251288"/>
            <a:ext cx="290116" cy="290116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5000"/>
            </a:lvl1pPr>
          </a:lstStyle>
          <a:p>
            <a:endParaRPr dirty="0"/>
          </a:p>
        </p:txBody>
      </p:sp>
      <p:sp>
        <p:nvSpPr>
          <p:cNvPr id="81" name="neutron"/>
          <p:cNvSpPr txBox="1"/>
          <p:nvPr/>
        </p:nvSpPr>
        <p:spPr>
          <a:xfrm>
            <a:off x="2947463" y="7588140"/>
            <a:ext cx="917383" cy="34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neutron</a:t>
            </a:r>
          </a:p>
        </p:txBody>
      </p:sp>
      <p:pic>
        <p:nvPicPr>
          <p:cNvPr id="8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7312" y="4171582"/>
            <a:ext cx="6643975" cy="517611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Nucleus: bound (or resonant) state of Z protons and N neutrons"/>
          <p:cNvSpPr txBox="1"/>
          <p:nvPr/>
        </p:nvSpPr>
        <p:spPr>
          <a:xfrm>
            <a:off x="5490860" y="3344395"/>
            <a:ext cx="65081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ym typeface="Wingdings" panose="05000000000000000000" pitchFamily="2" charset="2"/>
              </a:rPr>
              <a:t></a:t>
            </a:r>
            <a:r>
              <a:rPr lang="fr-FR" dirty="0" err="1" smtClean="0"/>
              <a:t>Residual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force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color-less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endParaRPr b="1" dirty="0"/>
          </a:p>
        </p:txBody>
      </p:sp>
      <p:sp>
        <p:nvSpPr>
          <p:cNvPr id="2" name="Flèche vers le bas 1"/>
          <p:cNvSpPr/>
          <p:nvPr/>
        </p:nvSpPr>
        <p:spPr>
          <a:xfrm>
            <a:off x="8189142" y="2262030"/>
            <a:ext cx="912067" cy="264695"/>
          </a:xfrm>
          <a:prstGeom prst="downArrow">
            <a:avLst/>
          </a:prstGeom>
          <a:solidFill>
            <a:srgbClr val="0033CC"/>
          </a:solidFill>
          <a:ln w="12700" cap="flat">
            <a:solidFill>
              <a:srgbClr val="00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4" name="Nucleus: bound (or resonant) state of Z protons and N neutrons"/>
          <p:cNvSpPr txBox="1"/>
          <p:nvPr/>
        </p:nvSpPr>
        <p:spPr>
          <a:xfrm>
            <a:off x="5581351" y="2653060"/>
            <a:ext cx="668933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>
                <a:solidFill>
                  <a:srgbClr val="0033CC"/>
                </a:solidFill>
              </a:rPr>
              <a:t>4-fermions system (spin up/down </a:t>
            </a:r>
            <a:r>
              <a:rPr lang="fr-FR" dirty="0" smtClean="0">
                <a:solidFill>
                  <a:srgbClr val="0033CC"/>
                </a:solidFill>
                <a:sym typeface="Symbol" panose="05050102010706020507" pitchFamily="18" charset="2"/>
              </a:rPr>
              <a:t> </a:t>
            </a:r>
            <a:r>
              <a:rPr lang="fr-FR" dirty="0" smtClean="0">
                <a:solidFill>
                  <a:srgbClr val="0033CC"/>
                </a:solidFill>
              </a:rPr>
              <a:t>isospin up/down)</a:t>
            </a:r>
            <a:endParaRPr b="1" dirty="0">
              <a:solidFill>
                <a:srgbClr val="0033CC"/>
              </a:solidFill>
            </a:endParaRPr>
          </a:p>
        </p:txBody>
      </p:sp>
      <p:sp>
        <p:nvSpPr>
          <p:cNvPr id="87" name="v"/>
          <p:cNvSpPr/>
          <p:nvPr/>
        </p:nvSpPr>
        <p:spPr>
          <a:xfrm>
            <a:off x="2786125" y="4768767"/>
            <a:ext cx="208102" cy="208102"/>
          </a:xfrm>
          <a:prstGeom prst="ellipse">
            <a:avLst/>
          </a:prstGeom>
          <a:solidFill>
            <a:srgbClr val="FF0000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5000"/>
            </a:lvl1pPr>
          </a:lstStyle>
          <a:p>
            <a:endParaRPr dirty="0"/>
          </a:p>
        </p:txBody>
      </p:sp>
      <p:sp>
        <p:nvSpPr>
          <p:cNvPr id="88" name="Nucleus: bound (or resonant) state of Z protons and N neutrons"/>
          <p:cNvSpPr txBox="1"/>
          <p:nvPr/>
        </p:nvSpPr>
        <p:spPr>
          <a:xfrm>
            <a:off x="9832300" y="7709972"/>
            <a:ext cx="178254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chemeClr val="tx1"/>
                </a:solidFill>
              </a:rPr>
              <a:t>Nuclear</a:t>
            </a:r>
            <a:r>
              <a:rPr lang="fr-FR" dirty="0" smtClean="0">
                <a:solidFill>
                  <a:schemeClr val="tx1"/>
                </a:solidFill>
              </a:rPr>
              <a:t> chart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89" name="electron"/>
          <p:cNvSpPr txBox="1"/>
          <p:nvPr/>
        </p:nvSpPr>
        <p:spPr>
          <a:xfrm>
            <a:off x="-24762" y="6903642"/>
            <a:ext cx="2172517" cy="36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/>
            </a:lvl1pPr>
          </a:lstStyle>
          <a:p>
            <a:r>
              <a:rPr lang="fr-FR" sz="1600" dirty="0" err="1" smtClean="0"/>
              <a:t>Courtesy</a:t>
            </a:r>
            <a:r>
              <a:rPr lang="fr-FR" sz="1600" dirty="0" smtClean="0"/>
              <a:t> of A. Tichai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637844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2" grpId="0" animBg="1"/>
      <p:bldP spid="84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Basic questions about nuclei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0000">
                    <a:alpha val="80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Elementary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questions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driving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the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field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and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our</a:t>
            </a:r>
            <a:r>
              <a:rPr lang="fr-FR" dirty="0" smtClean="0">
                <a:solidFill>
                  <a:srgbClr val="0033CC">
                    <a:alpha val="80000"/>
                  </a:srgbClr>
                </a:solidFill>
              </a:rPr>
              <a:t> </a:t>
            </a:r>
            <a:r>
              <a:rPr lang="fr-FR" dirty="0" err="1" smtClean="0">
                <a:solidFill>
                  <a:srgbClr val="0033CC">
                    <a:alpha val="80000"/>
                  </a:srgbClr>
                </a:solidFill>
              </a:rPr>
              <a:t>activity</a:t>
            </a:r>
            <a:endParaRPr sz="1600" dirty="0">
              <a:solidFill>
                <a:srgbClr val="0033CC">
                  <a:alpha val="80000"/>
                </a:srgbClr>
              </a:solidFill>
            </a:endParaRPr>
          </a:p>
        </p:txBody>
      </p:sp>
      <p:sp>
        <p:nvSpPr>
          <p:cNvPr id="22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425" y="3642467"/>
            <a:ext cx="6077604" cy="4734877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à coins arrondis 37"/>
          <p:cNvSpPr/>
          <p:nvPr/>
        </p:nvSpPr>
        <p:spPr>
          <a:xfrm>
            <a:off x="2661039" y="1560122"/>
            <a:ext cx="7888681" cy="450563"/>
          </a:xfrm>
          <a:prstGeom prst="wedgeRoundRectCallout">
            <a:avLst>
              <a:gd name="adj1" fmla="val 8103"/>
              <a:gd name="adj2" fmla="val 10290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9" name="How many bound nuclei exist? (~6000-7000?)"/>
          <p:cNvSpPr txBox="1"/>
          <p:nvPr/>
        </p:nvSpPr>
        <p:spPr>
          <a:xfrm>
            <a:off x="2661038" y="1569539"/>
            <a:ext cx="80322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rgbClr val="0033CC"/>
                </a:solidFill>
              </a:rPr>
              <a:t>How many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dirty="0" smtClean="0">
                <a:solidFill>
                  <a:srgbClr val="0033CC"/>
                </a:solidFill>
              </a:rPr>
              <a:t>nuclei </a:t>
            </a:r>
            <a:r>
              <a:rPr lang="fr-FR" dirty="0" smtClean="0">
                <a:solidFill>
                  <a:srgbClr val="0033CC"/>
                </a:solidFill>
              </a:rPr>
              <a:t>are </a:t>
            </a:r>
            <a:r>
              <a:rPr lang="fr-FR" dirty="0" err="1" smtClean="0">
                <a:solidFill>
                  <a:srgbClr val="0033CC"/>
                </a:solidFill>
              </a:rPr>
              <a:t>bound</a:t>
            </a:r>
            <a:r>
              <a:rPr lang="fr-FR" dirty="0" smtClean="0">
                <a:solidFill>
                  <a:srgbClr val="0033CC"/>
                </a:solidFill>
              </a:rPr>
              <a:t> by the </a:t>
            </a:r>
            <a:r>
              <a:rPr lang="fr-FR" dirty="0" err="1" smtClean="0">
                <a:solidFill>
                  <a:srgbClr val="0033CC"/>
                </a:solidFill>
              </a:rPr>
              <a:t>strong</a:t>
            </a:r>
            <a:r>
              <a:rPr lang="fr-FR" dirty="0" smtClean="0">
                <a:solidFill>
                  <a:srgbClr val="0033CC"/>
                </a:solidFill>
              </a:rPr>
              <a:t> force; 6000-9000</a:t>
            </a:r>
            <a:r>
              <a:rPr dirty="0" smtClean="0">
                <a:solidFill>
                  <a:srgbClr val="0033CC"/>
                </a:solidFill>
              </a:rPr>
              <a:t>? 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41" name="Rectangle à coins arrondis 40"/>
          <p:cNvSpPr/>
          <p:nvPr/>
        </p:nvSpPr>
        <p:spPr>
          <a:xfrm>
            <a:off x="6823881" y="4255997"/>
            <a:ext cx="5377218" cy="477862"/>
          </a:xfrm>
          <a:prstGeom prst="wedgeRoundRectCallout">
            <a:avLst>
              <a:gd name="adj1" fmla="val -77181"/>
              <a:gd name="adj2" fmla="val 76124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81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2" name="Heaviest possible element? Enhanced stability near Z=120?"/>
          <p:cNvSpPr txBox="1"/>
          <p:nvPr/>
        </p:nvSpPr>
        <p:spPr>
          <a:xfrm>
            <a:off x="6835093" y="4292713"/>
            <a:ext cx="599051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40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b="1" dirty="0" err="1" smtClean="0">
                <a:solidFill>
                  <a:srgbClr val="0033CC"/>
                </a:solidFill>
              </a:rPr>
              <a:t>What</a:t>
            </a:r>
            <a:r>
              <a:rPr lang="fr-FR" b="1" dirty="0" smtClean="0">
                <a:solidFill>
                  <a:srgbClr val="0033CC"/>
                </a:solidFill>
              </a:rPr>
              <a:t> </a:t>
            </a:r>
            <a:r>
              <a:rPr lang="fr-FR" b="1" dirty="0" err="1" smtClean="0">
                <a:solidFill>
                  <a:srgbClr val="0033CC"/>
                </a:solidFill>
              </a:rPr>
              <a:t>is</a:t>
            </a:r>
            <a:r>
              <a:rPr lang="fr-FR" b="1" dirty="0" smtClean="0">
                <a:solidFill>
                  <a:srgbClr val="0033CC"/>
                </a:solidFill>
              </a:rPr>
              <a:t> the </a:t>
            </a:r>
            <a:r>
              <a:rPr lang="fr-FR" b="1" dirty="0" err="1" smtClean="0">
                <a:solidFill>
                  <a:srgbClr val="0033CC"/>
                </a:solidFill>
              </a:rPr>
              <a:t>he</a:t>
            </a:r>
            <a:r>
              <a:rPr b="1" dirty="0" err="1" smtClean="0">
                <a:solidFill>
                  <a:srgbClr val="0033CC"/>
                </a:solidFill>
              </a:rPr>
              <a:t>aviest</a:t>
            </a:r>
            <a:r>
              <a:rPr dirty="0" smtClean="0">
                <a:solidFill>
                  <a:srgbClr val="0033CC"/>
                </a:solidFill>
              </a:rPr>
              <a:t> </a:t>
            </a:r>
            <a:r>
              <a:rPr lang="fr-FR" dirty="0" smtClean="0">
                <a:solidFill>
                  <a:srgbClr val="0033CC"/>
                </a:solidFill>
              </a:rPr>
              <a:t>possible </a:t>
            </a:r>
            <a:r>
              <a:rPr dirty="0" smtClean="0">
                <a:solidFill>
                  <a:srgbClr val="0033CC"/>
                </a:solidFill>
              </a:rPr>
              <a:t>element</a:t>
            </a:r>
            <a:r>
              <a:rPr dirty="0">
                <a:solidFill>
                  <a:srgbClr val="0033CC"/>
                </a:solidFill>
              </a:rPr>
              <a:t>? </a:t>
            </a:r>
          </a:p>
        </p:txBody>
      </p:sp>
      <p:sp>
        <p:nvSpPr>
          <p:cNvPr id="46" name="Neutron drip-line known up to Z=8 (16 neutrons)"/>
          <p:cNvSpPr txBox="1"/>
          <p:nvPr/>
        </p:nvSpPr>
        <p:spPr>
          <a:xfrm>
            <a:off x="6975072" y="4792247"/>
            <a:ext cx="409781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baseline="-25000" dirty="0" smtClean="0">
                <a:solidFill>
                  <a:srgbClr val="FF0000"/>
                </a:solidFill>
              </a:rPr>
              <a:t>118</a:t>
            </a:r>
            <a:r>
              <a:rPr lang="fr-FR" sz="1600" b="1" dirty="0" smtClean="0">
                <a:solidFill>
                  <a:srgbClr val="FF0000"/>
                </a:solidFill>
              </a:rPr>
              <a:t>Og </a:t>
            </a:r>
            <a:r>
              <a:rPr lang="fr-FR" sz="1600" b="1" dirty="0" err="1" smtClean="0">
                <a:solidFill>
                  <a:srgbClr val="FF0000"/>
                </a:solidFill>
              </a:rPr>
              <a:t>added</a:t>
            </a:r>
            <a:r>
              <a:rPr lang="fr-FR" sz="1600" b="1" dirty="0" smtClean="0">
                <a:solidFill>
                  <a:srgbClr val="FF0000"/>
                </a:solidFill>
              </a:rPr>
              <a:t> to Mendeleïev table in 2016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47" name="Rectangle à coins arrondis 46"/>
          <p:cNvSpPr/>
          <p:nvPr/>
        </p:nvSpPr>
        <p:spPr>
          <a:xfrm>
            <a:off x="6588573" y="6173944"/>
            <a:ext cx="6359998" cy="414972"/>
          </a:xfrm>
          <a:prstGeom prst="wedgeRoundRectCallout">
            <a:avLst>
              <a:gd name="adj1" fmla="val -63116"/>
              <a:gd name="adj2" fmla="val -36222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08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8" name="How have heavy elements been produced?"/>
          <p:cNvSpPr txBox="1"/>
          <p:nvPr/>
        </p:nvSpPr>
        <p:spPr>
          <a:xfrm>
            <a:off x="6656680" y="6173944"/>
            <a:ext cx="643152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en-US" dirty="0" smtClean="0">
                <a:solidFill>
                  <a:srgbClr val="0033CC"/>
                </a:solidFill>
              </a:rPr>
              <a:t>What are the various radioactive decay modes?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1" name="How have heavy elements been produced?"/>
          <p:cNvSpPr txBox="1"/>
          <p:nvPr/>
        </p:nvSpPr>
        <p:spPr>
          <a:xfrm>
            <a:off x="6588574" y="6715338"/>
            <a:ext cx="623703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2p decay identified  beyond the proton dripline in 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45</a:t>
            </a:r>
            <a:r>
              <a:rPr lang="en-US" sz="1600" b="1" dirty="0" smtClean="0">
                <a:solidFill>
                  <a:srgbClr val="FF0000"/>
                </a:solidFill>
              </a:rPr>
              <a:t>Fe in 2002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5914517" y="8155611"/>
            <a:ext cx="6862632" cy="538434"/>
          </a:xfrm>
          <a:prstGeom prst="wedgeRoundRectCallout">
            <a:avLst>
              <a:gd name="adj1" fmla="val -31067"/>
              <a:gd name="adj2" fmla="val -111166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3" name="How have heavy elements been produced?"/>
          <p:cNvSpPr txBox="1"/>
          <p:nvPr/>
        </p:nvSpPr>
        <p:spPr>
          <a:xfrm>
            <a:off x="5914517" y="8155611"/>
            <a:ext cx="709028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marL="225669" indent="-225669" algn="l">
              <a:buSzPct val="100000"/>
              <a:buChar char="○"/>
              <a:defRPr sz="22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How have </a:t>
            </a:r>
            <a:r>
              <a:rPr dirty="0" err="1" smtClean="0"/>
              <a:t>heav</a:t>
            </a:r>
            <a:r>
              <a:rPr lang="fr-FR" dirty="0" err="1" smtClean="0"/>
              <a:t>ier</a:t>
            </a:r>
            <a:r>
              <a:rPr dirty="0" smtClean="0"/>
              <a:t> </a:t>
            </a:r>
            <a:r>
              <a:rPr dirty="0"/>
              <a:t>elements </a:t>
            </a:r>
            <a:r>
              <a:rPr lang="fr-FR" dirty="0" err="1" smtClean="0"/>
              <a:t>than</a:t>
            </a:r>
            <a:r>
              <a:rPr lang="fr-FR" dirty="0" smtClean="0"/>
              <a:t> Fe </a:t>
            </a:r>
            <a:r>
              <a:rPr dirty="0" smtClean="0"/>
              <a:t>been </a:t>
            </a:r>
            <a:r>
              <a:rPr dirty="0"/>
              <a:t>produced?</a:t>
            </a:r>
          </a:p>
        </p:txBody>
      </p:sp>
      <p:sp>
        <p:nvSpPr>
          <p:cNvPr id="56" name="Neutron drip-line known up to Z=8 (16 neutrons)"/>
          <p:cNvSpPr txBox="1"/>
          <p:nvPr/>
        </p:nvSpPr>
        <p:spPr>
          <a:xfrm>
            <a:off x="5914517" y="8784111"/>
            <a:ext cx="6418857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Gravitational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wave</a:t>
            </a:r>
            <a:r>
              <a:rPr lang="fr-FR" sz="1600" b="1" dirty="0" smtClean="0">
                <a:solidFill>
                  <a:srgbClr val="FF0000"/>
                </a:solidFill>
              </a:rPr>
              <a:t> + </a:t>
            </a:r>
            <a:r>
              <a:rPr lang="fr-FR" sz="1600" b="1" dirty="0" err="1" smtClean="0">
                <a:solidFill>
                  <a:srgbClr val="FF0000"/>
                </a:solidFill>
              </a:rPr>
              <a:t>kilonova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neutron stars </a:t>
            </a:r>
            <a:r>
              <a:rPr lang="fr-FR" sz="1600" b="1" dirty="0" err="1" smtClean="0">
                <a:solidFill>
                  <a:srgbClr val="FF0000"/>
                </a:solidFill>
              </a:rPr>
              <a:t>merger</a:t>
            </a:r>
            <a:r>
              <a:rPr lang="fr-FR" sz="1600" b="1" dirty="0" smtClean="0">
                <a:solidFill>
                  <a:srgbClr val="FF0000"/>
                </a:solidFill>
              </a:rPr>
              <a:t> in 2017 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60" name="Rectangle à coins arrondis 59"/>
          <p:cNvSpPr/>
          <p:nvPr/>
        </p:nvSpPr>
        <p:spPr>
          <a:xfrm>
            <a:off x="484589" y="8361740"/>
            <a:ext cx="4211306" cy="561228"/>
          </a:xfrm>
          <a:prstGeom prst="wedgeRoundRectCallout">
            <a:avLst>
              <a:gd name="adj1" fmla="val 35118"/>
              <a:gd name="adj2" fmla="val -86489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27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1" name="Neutron drip-line known up to Z=8 (16 neutrons)"/>
          <p:cNvSpPr txBox="1"/>
          <p:nvPr/>
        </p:nvSpPr>
        <p:spPr>
          <a:xfrm>
            <a:off x="417203" y="9013551"/>
            <a:ext cx="4782593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smtClean="0">
                <a:solidFill>
                  <a:srgbClr val="FF0000"/>
                </a:solidFill>
              </a:rPr>
              <a:t>Extended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Z=8 (</a:t>
            </a:r>
            <a:r>
              <a:rPr lang="fr-FR" sz="1600" b="1" baseline="30000" dirty="0" smtClean="0">
                <a:solidFill>
                  <a:srgbClr val="FF0000"/>
                </a:solidFill>
              </a:rPr>
              <a:t>24</a:t>
            </a:r>
            <a:r>
              <a:rPr lang="fr-FR" sz="1600" b="1" dirty="0" smtClean="0">
                <a:solidFill>
                  <a:srgbClr val="FF0000"/>
                </a:solidFill>
              </a:rPr>
              <a:t>O) to Z=10 (</a:t>
            </a:r>
            <a:r>
              <a:rPr lang="fr-FR" sz="1600" b="1" baseline="30000" dirty="0" smtClean="0">
                <a:solidFill>
                  <a:srgbClr val="FF0000"/>
                </a:solidFill>
              </a:rPr>
              <a:t>34</a:t>
            </a:r>
            <a:r>
              <a:rPr lang="fr-FR" sz="1600" b="1" dirty="0" smtClean="0">
                <a:solidFill>
                  <a:srgbClr val="FF0000"/>
                </a:solidFill>
              </a:rPr>
              <a:t>Ne) in 2019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62" name="Where is the neutron drip-line beyond Z=8?"/>
          <p:cNvSpPr txBox="1"/>
          <p:nvPr/>
        </p:nvSpPr>
        <p:spPr>
          <a:xfrm>
            <a:off x="484589" y="8422636"/>
            <a:ext cx="4252249" cy="43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FF93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rgbClr val="0033CC"/>
                </a:solidFill>
              </a:rPr>
              <a:t>Where is the neutron </a:t>
            </a:r>
            <a:r>
              <a:rPr dirty="0" smtClean="0">
                <a:solidFill>
                  <a:srgbClr val="0033CC"/>
                </a:solidFill>
              </a:rPr>
              <a:t>drip-line?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495767" y="2900067"/>
            <a:ext cx="6805785" cy="414598"/>
          </a:xfrm>
          <a:prstGeom prst="wedgeRoundRectCallout">
            <a:avLst>
              <a:gd name="adj1" fmla="val -2246"/>
              <a:gd name="adj2" fmla="val 178317"/>
              <a:gd name="adj3" fmla="val 16667"/>
            </a:avLst>
          </a:prstGeom>
          <a:gradFill flip="none" rotWithShape="1">
            <a:gsLst>
              <a:gs pos="23000">
                <a:srgbClr val="0033CC">
                  <a:tint val="66000"/>
                  <a:satMod val="160000"/>
                  <a:alpha val="0"/>
                </a:srgbClr>
              </a:gs>
              <a:gs pos="97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  <a:alpha val="0"/>
                  <a:lumMod val="72000"/>
                </a:srgbClr>
              </a:gs>
            </a:gsLst>
            <a:lin ang="13500000" scaled="1"/>
            <a:tileRect/>
          </a:gra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66" name="Are magic numbers the same for unstable nuclei?"/>
          <p:cNvSpPr txBox="1"/>
          <p:nvPr/>
        </p:nvSpPr>
        <p:spPr>
          <a:xfrm>
            <a:off x="444500" y="2876146"/>
            <a:ext cx="685705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marL="225669" indent="-225669" algn="l">
              <a:buSzPct val="100000"/>
              <a:buChar char="○"/>
              <a:defRPr sz="2200">
                <a:solidFill>
                  <a:srgbClr val="00780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rgbClr val="0033CC"/>
                </a:solidFill>
              </a:rPr>
              <a:t>Where</a:t>
            </a:r>
            <a:r>
              <a:rPr lang="fr-FR" dirty="0" smtClean="0">
                <a:solidFill>
                  <a:srgbClr val="0033CC"/>
                </a:solidFill>
              </a:rPr>
              <a:t> are </a:t>
            </a:r>
            <a:r>
              <a:rPr b="1" dirty="0" smtClean="0">
                <a:solidFill>
                  <a:srgbClr val="0033CC"/>
                </a:solidFill>
              </a:rPr>
              <a:t>magic </a:t>
            </a:r>
            <a:r>
              <a:rPr b="1" dirty="0">
                <a:solidFill>
                  <a:srgbClr val="0033CC"/>
                </a:solidFill>
              </a:rPr>
              <a:t>numbers</a:t>
            </a:r>
            <a:r>
              <a:rPr dirty="0">
                <a:solidFill>
                  <a:srgbClr val="0033CC"/>
                </a:solidFill>
              </a:rPr>
              <a:t> </a:t>
            </a:r>
            <a:r>
              <a:rPr lang="fr-FR" dirty="0" smtClean="0">
                <a:solidFill>
                  <a:srgbClr val="0033CC"/>
                </a:solidFill>
              </a:rPr>
              <a:t>over the </a:t>
            </a:r>
            <a:r>
              <a:rPr lang="fr-FR" dirty="0" err="1" smtClean="0">
                <a:solidFill>
                  <a:srgbClr val="0033CC"/>
                </a:solidFill>
              </a:rPr>
              <a:t>nuclear</a:t>
            </a:r>
            <a:r>
              <a:rPr lang="fr-FR" dirty="0" smtClean="0">
                <a:solidFill>
                  <a:srgbClr val="0033CC"/>
                </a:solidFill>
              </a:rPr>
              <a:t> chart</a:t>
            </a:r>
            <a:r>
              <a:rPr dirty="0" smtClean="0">
                <a:solidFill>
                  <a:srgbClr val="0033CC"/>
                </a:solidFill>
              </a:rPr>
              <a:t>?</a:t>
            </a:r>
            <a:endParaRPr dirty="0">
              <a:solidFill>
                <a:srgbClr val="0033CC"/>
              </a:solidFill>
            </a:endParaRPr>
          </a:p>
        </p:txBody>
      </p:sp>
      <p:sp>
        <p:nvSpPr>
          <p:cNvPr id="68" name="Neutron drip-line known up to Z=8 (16 neutrons)"/>
          <p:cNvSpPr txBox="1"/>
          <p:nvPr/>
        </p:nvSpPr>
        <p:spPr>
          <a:xfrm>
            <a:off x="495768" y="3466144"/>
            <a:ext cx="6109748" cy="3488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smtClean="0">
                <a:solidFill>
                  <a:srgbClr val="FF0000"/>
                </a:solidFill>
              </a:rPr>
              <a:t>N=20/28 </a:t>
            </a:r>
            <a:r>
              <a:rPr lang="fr-FR" sz="1600" b="1" dirty="0" err="1" smtClean="0">
                <a:solidFill>
                  <a:srgbClr val="FF0000"/>
                </a:solidFill>
              </a:rPr>
              <a:t>shown</a:t>
            </a:r>
            <a:r>
              <a:rPr lang="fr-FR" sz="1600" b="1" dirty="0" smtClean="0">
                <a:solidFill>
                  <a:srgbClr val="FF0000"/>
                </a:solidFill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</a:rPr>
              <a:t>disappear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away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stability</a:t>
            </a:r>
            <a:r>
              <a:rPr lang="fr-FR" sz="1600" b="1" dirty="0" smtClean="0">
                <a:solidFill>
                  <a:srgbClr val="FF0000"/>
                </a:solidFill>
              </a:rPr>
              <a:t> in 1975/1993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70" name="Neutron drip-line known up to Z=8 (16 neutrons)"/>
          <p:cNvSpPr txBox="1"/>
          <p:nvPr/>
        </p:nvSpPr>
        <p:spPr>
          <a:xfrm>
            <a:off x="2717841" y="2048050"/>
            <a:ext cx="7831879" cy="5950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err="1" smtClean="0">
                <a:solidFill>
                  <a:srgbClr val="FF0000"/>
                </a:solidFill>
              </a:rPr>
              <a:t>Less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than</a:t>
            </a:r>
            <a:r>
              <a:rPr lang="fr-FR" sz="1600" b="1" dirty="0" smtClean="0">
                <a:solidFill>
                  <a:srgbClr val="FF0000"/>
                </a:solidFill>
              </a:rPr>
              <a:t> 50% </a:t>
            </a:r>
            <a:r>
              <a:rPr lang="fr-FR" sz="1600" b="1" dirty="0" err="1" smtClean="0">
                <a:solidFill>
                  <a:srgbClr val="FF0000"/>
                </a:solidFill>
              </a:rPr>
              <a:t>known</a:t>
            </a:r>
            <a:r>
              <a:rPr lang="fr-FR" sz="1600" b="1" dirty="0" smtClean="0">
                <a:solidFill>
                  <a:srgbClr val="FF0000"/>
                </a:solidFill>
              </a:rPr>
              <a:t> (&gt;10</a:t>
            </a:r>
            <a:r>
              <a:rPr lang="fr-FR" sz="1600" b="1" baseline="30000" dirty="0" smtClean="0">
                <a:solidFill>
                  <a:srgbClr val="FF0000"/>
                </a:solidFill>
              </a:rPr>
              <a:t>-22</a:t>
            </a:r>
            <a:r>
              <a:rPr lang="fr-FR" sz="1600" b="1" dirty="0" smtClean="0">
                <a:solidFill>
                  <a:srgbClr val="FF0000"/>
                </a:solidFill>
              </a:rPr>
              <a:t>s) 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err="1" smtClean="0">
                <a:solidFill>
                  <a:srgbClr val="FF0000"/>
                </a:solidFill>
              </a:rPr>
              <a:t>Discovery</a:t>
            </a:r>
            <a:r>
              <a:rPr lang="fr-FR" sz="1600" b="1" dirty="0" smtClean="0">
                <a:solidFill>
                  <a:srgbClr val="FF0000"/>
                </a:solidFill>
              </a:rPr>
              <a:t> of ~15 per </a:t>
            </a:r>
            <a:r>
              <a:rPr lang="fr-FR" sz="1600" b="1" dirty="0" err="1" smtClean="0">
                <a:solidFill>
                  <a:srgbClr val="FF0000"/>
                </a:solidFill>
              </a:rPr>
              <a:t>year</a:t>
            </a:r>
            <a:r>
              <a:rPr lang="fr-FR" sz="1600" b="1" dirty="0" smtClean="0">
                <a:solidFill>
                  <a:srgbClr val="FF0000"/>
                </a:solidFill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</a:rPr>
              <a:t>years</a:t>
            </a:r>
            <a:r>
              <a:rPr lang="fr-FR" sz="1600" b="1" dirty="0" smtClean="0">
                <a:solidFill>
                  <a:srgbClr val="FF0000"/>
                </a:solidFill>
              </a:rPr>
              <a:t> 2010s</a:t>
            </a:r>
            <a:endParaRPr lang="fr-FR" sz="1600" b="1" dirty="0">
              <a:solidFill>
                <a:srgbClr val="FF0000"/>
              </a:solidFill>
            </a:endParaRPr>
          </a:p>
          <a:p>
            <a:pPr algn="l">
              <a:buSzPct val="100000"/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sz="1600" b="1" dirty="0" smtClean="0">
                <a:solidFill>
                  <a:srgbClr val="FF0000"/>
                </a:solidFill>
              </a:rPr>
              <a:t>					 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err="1" smtClean="0">
                <a:solidFill>
                  <a:srgbClr val="FF0000"/>
                </a:solidFill>
              </a:rPr>
              <a:t>Several</a:t>
            </a:r>
            <a:r>
              <a:rPr lang="fr-FR" sz="1600" b="1" dirty="0" smtClean="0">
                <a:solidFill>
                  <a:srgbClr val="FF0000"/>
                </a:solidFill>
              </a:rPr>
              <a:t> 100s </a:t>
            </a:r>
            <a:r>
              <a:rPr lang="fr-FR" sz="1600" b="1" dirty="0" err="1" smtClean="0">
                <a:solidFill>
                  <a:srgbClr val="FF0000"/>
                </a:solidFill>
              </a:rPr>
              <a:t>from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next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generation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facilities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23" name="Nucleus: bound (or resonant) state of Z protons and N neutrons"/>
          <p:cNvSpPr txBox="1"/>
          <p:nvPr/>
        </p:nvSpPr>
        <p:spPr>
          <a:xfrm>
            <a:off x="4028241" y="6878734"/>
            <a:ext cx="178254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chemeClr val="tx1"/>
                </a:solidFill>
              </a:rPr>
              <a:t>Nuclear</a:t>
            </a:r>
            <a:r>
              <a:rPr lang="fr-FR" dirty="0" smtClean="0">
                <a:solidFill>
                  <a:schemeClr val="tx1"/>
                </a:solidFill>
              </a:rPr>
              <a:t> chart</a:t>
            </a:r>
            <a:endParaRPr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29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6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8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adioactive decays…"/>
          <p:cNvSpPr txBox="1"/>
          <p:nvPr/>
        </p:nvSpPr>
        <p:spPr>
          <a:xfrm>
            <a:off x="118233" y="4991665"/>
            <a:ext cx="467676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Radioactive decays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β, </a:t>
            </a:r>
            <a:r>
              <a:rPr lang="fr-FR" dirty="0" smtClean="0"/>
              <a:t>2</a:t>
            </a:r>
            <a:r>
              <a:rPr lang="fr-FR" dirty="0" smtClean="0">
                <a:latin typeface="Symbol" panose="05050102010706020507" pitchFamily="18" charset="2"/>
              </a:rPr>
              <a:t>b</a:t>
            </a:r>
            <a:r>
              <a:rPr lang="fr-FR" dirty="0" smtClean="0"/>
              <a:t>, 0</a:t>
            </a:r>
            <a:r>
              <a:rPr lang="fr-FR" dirty="0" smtClean="0">
                <a:latin typeface="Symbol" panose="05050102010706020507" pitchFamily="18" charset="2"/>
              </a:rPr>
              <a:t>n</a:t>
            </a:r>
            <a:r>
              <a:rPr dirty="0" smtClean="0"/>
              <a:t>2β</a:t>
            </a:r>
            <a:r>
              <a:rPr dirty="0"/>
              <a:t>, α, p, 2p, </a:t>
            </a:r>
            <a:r>
              <a:rPr lang="fr-FR" dirty="0" smtClean="0"/>
              <a:t>(≠)</a:t>
            </a:r>
            <a:r>
              <a:rPr dirty="0" smtClean="0"/>
              <a:t>fission</a:t>
            </a:r>
            <a:r>
              <a:rPr dirty="0"/>
              <a:t>, …</a:t>
            </a:r>
          </a:p>
        </p:txBody>
      </p:sp>
      <p:sp>
        <p:nvSpPr>
          <p:cNvPr id="241" name="Callout"/>
          <p:cNvSpPr/>
          <p:nvPr/>
        </p:nvSpPr>
        <p:spPr>
          <a:xfrm>
            <a:off x="249312" y="1630543"/>
            <a:ext cx="8109348" cy="2407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" y="0"/>
                </a:moveTo>
                <a:cubicBezTo>
                  <a:pt x="76" y="0"/>
                  <a:pt x="0" y="255"/>
                  <a:pt x="0" y="570"/>
                </a:cubicBezTo>
                <a:lnTo>
                  <a:pt x="0" y="6691"/>
                </a:lnTo>
                <a:cubicBezTo>
                  <a:pt x="0" y="7005"/>
                  <a:pt x="76" y="7261"/>
                  <a:pt x="169" y="7261"/>
                </a:cubicBezTo>
                <a:lnTo>
                  <a:pt x="14901" y="7261"/>
                </a:lnTo>
                <a:lnTo>
                  <a:pt x="15120" y="21600"/>
                </a:lnTo>
                <a:lnTo>
                  <a:pt x="15339" y="7261"/>
                </a:lnTo>
                <a:lnTo>
                  <a:pt x="21431" y="7261"/>
                </a:lnTo>
                <a:cubicBezTo>
                  <a:pt x="21524" y="7261"/>
                  <a:pt x="21600" y="7005"/>
                  <a:pt x="21600" y="6691"/>
                </a:cubicBezTo>
                <a:lnTo>
                  <a:pt x="21600" y="570"/>
                </a:lnTo>
                <a:cubicBezTo>
                  <a:pt x="21600" y="255"/>
                  <a:pt x="21524" y="0"/>
                  <a:pt x="21431" y="0"/>
                </a:cubicBezTo>
                <a:lnTo>
                  <a:pt x="169" y="0"/>
                </a:lnTo>
                <a:close/>
              </a:path>
            </a:pathLst>
          </a:custGeom>
          <a:solidFill>
            <a:srgbClr val="008A01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42" name="Diversity of nuclear phenomena"/>
          <p:cNvSpPr txBox="1"/>
          <p:nvPr/>
        </p:nvSpPr>
        <p:spPr>
          <a:xfrm>
            <a:off x="249311" y="127000"/>
            <a:ext cx="12384427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85000" lnSpcReduction="10000"/>
          </a:bodyPr>
          <a:lstStyle>
            <a:lvl1pPr defTabSz="457200">
              <a:defRPr sz="3600">
                <a:solidFill>
                  <a:srgbClr val="000000">
                    <a:alpha val="68057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/>
              <a:t>The </a:t>
            </a:r>
            <a:r>
              <a:rPr lang="fr-FR" dirty="0" err="1" smtClean="0"/>
              <a:t>atomic</a:t>
            </a:r>
            <a:r>
              <a:rPr lang="fr-FR" dirty="0" smtClean="0"/>
              <a:t> nucleus as a 4-components quantum </a:t>
            </a:r>
            <a:r>
              <a:rPr lang="fr-FR" dirty="0" err="1" smtClean="0"/>
              <a:t>mesoscopic</a:t>
            </a:r>
            <a:r>
              <a:rPr lang="fr-FR" dirty="0" smtClean="0"/>
              <a:t> system </a:t>
            </a:r>
          </a:p>
          <a:p>
            <a:r>
              <a:rPr lang="fr-FR" b="1" i="1" dirty="0" smtClean="0"/>
              <a:t>An </a:t>
            </a:r>
            <a:r>
              <a:rPr lang="fr-FR" b="1" i="1" dirty="0" err="1" smtClean="0"/>
              <a:t>extremely</a:t>
            </a:r>
            <a:r>
              <a:rPr lang="fr-FR" b="1" i="1" dirty="0" smtClean="0"/>
              <a:t> </a:t>
            </a:r>
            <a:r>
              <a:rPr lang="fr-FR" b="1" i="1" dirty="0" err="1" smtClean="0"/>
              <a:t>rich</a:t>
            </a:r>
            <a:r>
              <a:rPr lang="fr-FR" b="1" i="1" dirty="0" smtClean="0"/>
              <a:t> and d</a:t>
            </a:r>
            <a:r>
              <a:rPr b="1" i="1" dirty="0" err="1" smtClean="0"/>
              <a:t>ivers</a:t>
            </a:r>
            <a:r>
              <a:rPr lang="fr-FR" b="1" i="1" dirty="0" smtClean="0"/>
              <a:t>e </a:t>
            </a:r>
            <a:r>
              <a:rPr b="1" i="1" dirty="0" err="1" smtClean="0"/>
              <a:t>phenomen</a:t>
            </a:r>
            <a:r>
              <a:rPr lang="fr-FR" b="1" i="1" dirty="0" err="1" smtClean="0"/>
              <a:t>ology</a:t>
            </a:r>
            <a:endParaRPr b="1" i="1" dirty="0"/>
          </a:p>
        </p:txBody>
      </p:sp>
      <p:sp>
        <p:nvSpPr>
          <p:cNvPr id="243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4" name="Ground state…"/>
          <p:cNvSpPr txBox="1"/>
          <p:nvPr/>
        </p:nvSpPr>
        <p:spPr>
          <a:xfrm>
            <a:off x="116419" y="2612326"/>
            <a:ext cx="532998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Ground state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Mass, size, </a:t>
            </a:r>
            <a:r>
              <a:rPr dirty="0" err="1"/>
              <a:t>superfluidity</a:t>
            </a:r>
            <a:r>
              <a:rPr dirty="0"/>
              <a:t>, </a:t>
            </a:r>
            <a:r>
              <a:rPr lang="fr-FR" dirty="0" err="1" smtClean="0"/>
              <a:t>e.m</a:t>
            </a:r>
            <a:r>
              <a:rPr lang="fr-FR" dirty="0" smtClean="0"/>
              <a:t>. moments</a:t>
            </a:r>
            <a:r>
              <a:rPr dirty="0" smtClean="0"/>
              <a:t>…</a:t>
            </a:r>
            <a:endParaRPr dirty="0"/>
          </a:p>
        </p:txBody>
      </p:sp>
      <p:sp>
        <p:nvSpPr>
          <p:cNvPr id="246" name="Reaction processes…"/>
          <p:cNvSpPr txBox="1"/>
          <p:nvPr/>
        </p:nvSpPr>
        <p:spPr>
          <a:xfrm>
            <a:off x="8682163" y="7568523"/>
            <a:ext cx="37525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t>Reaction processes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t>Fusion, transfer, knockout, …</a:t>
            </a:r>
          </a:p>
        </p:txBody>
      </p:sp>
      <p:sp>
        <p:nvSpPr>
          <p:cNvPr id="247" name="Spectroscopy…"/>
          <p:cNvSpPr txBox="1"/>
          <p:nvPr/>
        </p:nvSpPr>
        <p:spPr>
          <a:xfrm>
            <a:off x="180189" y="7456274"/>
            <a:ext cx="224486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Spectroscopy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Excitation modes</a:t>
            </a:r>
          </a:p>
        </p:txBody>
      </p:sp>
      <p:sp>
        <p:nvSpPr>
          <p:cNvPr id="248" name="Exotic structures…"/>
          <p:cNvSpPr txBox="1"/>
          <p:nvPr/>
        </p:nvSpPr>
        <p:spPr>
          <a:xfrm>
            <a:off x="9567895" y="4939652"/>
            <a:ext cx="234772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t>Exotic structures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t>Clusters, halos, …</a:t>
            </a:r>
          </a:p>
        </p:txBody>
      </p:sp>
      <p:pic>
        <p:nvPicPr>
          <p:cNvPr id="2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6152" y="4553170"/>
            <a:ext cx="1984241" cy="1984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Line"/>
          <p:cNvSpPr/>
          <p:nvPr/>
        </p:nvSpPr>
        <p:spPr>
          <a:xfrm>
            <a:off x="7230963" y="5715964"/>
            <a:ext cx="1708879" cy="388270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6" name="Line"/>
          <p:cNvSpPr/>
          <p:nvPr/>
        </p:nvSpPr>
        <p:spPr>
          <a:xfrm>
            <a:off x="6716784" y="6478815"/>
            <a:ext cx="1804733" cy="1089708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7" name="Line"/>
          <p:cNvSpPr/>
          <p:nvPr/>
        </p:nvSpPr>
        <p:spPr>
          <a:xfrm flipH="1">
            <a:off x="3829019" y="5704297"/>
            <a:ext cx="1070401" cy="227414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8" name="Line"/>
          <p:cNvSpPr/>
          <p:nvPr/>
        </p:nvSpPr>
        <p:spPr>
          <a:xfrm flipH="1" flipV="1">
            <a:off x="3478703" y="4096337"/>
            <a:ext cx="1415495" cy="662614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59" name="Line"/>
          <p:cNvSpPr/>
          <p:nvPr/>
        </p:nvSpPr>
        <p:spPr>
          <a:xfrm flipH="1">
            <a:off x="4054460" y="6619271"/>
            <a:ext cx="1266328" cy="1266328"/>
          </a:xfrm>
          <a:prstGeom prst="line">
            <a:avLst/>
          </a:prstGeom>
          <a:ln w="50800">
            <a:solidFill>
              <a:srgbClr val="0F8019">
                <a:alpha val="3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260" name="Nucleus: bound (or resonant) state of Z protons and N neutrons"/>
          <p:cNvSpPr txBox="1"/>
          <p:nvPr/>
        </p:nvSpPr>
        <p:spPr>
          <a:xfrm>
            <a:off x="302084" y="1798280"/>
            <a:ext cx="80038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b="1"/>
              <a:t>Nucleus</a:t>
            </a:r>
            <a:r>
              <a:t>: bound (or resonant) state of </a:t>
            </a:r>
            <a:r>
              <a:rPr i="1"/>
              <a:t>Z</a:t>
            </a:r>
            <a:r>
              <a:t> protons and </a:t>
            </a:r>
            <a:r>
              <a:rPr i="1"/>
              <a:t>N</a:t>
            </a:r>
            <a:r>
              <a:t> neutrons</a:t>
            </a:r>
          </a:p>
        </p:txBody>
      </p:sp>
      <p:grpSp>
        <p:nvGrpSpPr>
          <p:cNvPr id="263" name="Rectangle"/>
          <p:cNvGrpSpPr/>
          <p:nvPr/>
        </p:nvGrpSpPr>
        <p:grpSpPr>
          <a:xfrm>
            <a:off x="8521517" y="1328779"/>
            <a:ext cx="4345200" cy="3555787"/>
            <a:chOff x="0" y="0"/>
            <a:chExt cx="4345198" cy="3555786"/>
          </a:xfrm>
        </p:grpSpPr>
        <p:sp>
          <p:nvSpPr>
            <p:cNvPr id="262" name="Rectangle"/>
            <p:cNvSpPr/>
            <p:nvPr/>
          </p:nvSpPr>
          <p:spPr>
            <a:xfrm>
              <a:off x="12700" y="355600"/>
              <a:ext cx="4319799" cy="3085887"/>
            </a:xfrm>
            <a:prstGeom prst="rect">
              <a:avLst/>
            </a:prstGeom>
            <a:solidFill>
              <a:srgbClr val="942192">
                <a:alpha val="15515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261" name="Rectangle" descr="Rectangle"/>
            <p:cNvPicPr>
              <a:picLocks/>
            </p:cNvPicPr>
            <p:nvPr/>
          </p:nvPicPr>
          <p:blipFill>
            <a:blip r:embed="rId3">
              <a:alphaModFix amt="20000"/>
              <a:extLst/>
            </a:blip>
            <a:stretch>
              <a:fillRect/>
            </a:stretch>
          </p:blipFill>
          <p:spPr>
            <a:xfrm>
              <a:off x="0" y="0"/>
              <a:ext cx="4345199" cy="3555787"/>
            </a:xfrm>
            <a:prstGeom prst="rect">
              <a:avLst/>
            </a:prstGeom>
            <a:effectLst/>
          </p:spPr>
        </p:pic>
      </p:grpSp>
      <p:sp>
        <p:nvSpPr>
          <p:cNvPr id="264" name="p &amp; n momenta ~ 108 eV"/>
          <p:cNvSpPr txBox="1"/>
          <p:nvPr/>
        </p:nvSpPr>
        <p:spPr>
          <a:xfrm>
            <a:off x="8754495" y="2608906"/>
            <a:ext cx="31085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/>
              <a:t>p &amp; n momenta ~ </a:t>
            </a:r>
            <a:r>
              <a:rPr b="1" dirty="0"/>
              <a:t>10</a:t>
            </a:r>
            <a:r>
              <a:rPr b="1" baseline="31999" dirty="0"/>
              <a:t>8</a:t>
            </a:r>
            <a:r>
              <a:rPr baseline="31999" dirty="0"/>
              <a:t> </a:t>
            </a:r>
            <a:r>
              <a:rPr dirty="0"/>
              <a:t>eV</a:t>
            </a:r>
          </a:p>
        </p:txBody>
      </p:sp>
      <p:sp>
        <p:nvSpPr>
          <p:cNvPr id="265" name="Separation energies ~ 107 eV"/>
          <p:cNvSpPr txBox="1"/>
          <p:nvPr/>
        </p:nvSpPr>
        <p:spPr>
          <a:xfrm>
            <a:off x="8754495" y="3115857"/>
            <a:ext cx="359834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t>Separation energies ~ </a:t>
            </a:r>
            <a:r>
              <a:rPr b="1"/>
              <a:t>10</a:t>
            </a:r>
            <a:r>
              <a:rPr b="1" baseline="31999"/>
              <a:t>7</a:t>
            </a:r>
            <a:r>
              <a:rPr baseline="31999"/>
              <a:t> </a:t>
            </a:r>
            <a:r>
              <a:t>eV</a:t>
            </a:r>
          </a:p>
        </p:txBody>
      </p:sp>
      <p:sp>
        <p:nvSpPr>
          <p:cNvPr id="266" name="Vibrational excitations~ 106 eV"/>
          <p:cNvSpPr txBox="1"/>
          <p:nvPr/>
        </p:nvSpPr>
        <p:spPr>
          <a:xfrm>
            <a:off x="8754495" y="3622808"/>
            <a:ext cx="387924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t>Vibrational excitations~ </a:t>
            </a:r>
            <a:r>
              <a:rPr b="1"/>
              <a:t>10</a:t>
            </a:r>
            <a:r>
              <a:rPr b="1" baseline="31999"/>
              <a:t>6</a:t>
            </a:r>
            <a:r>
              <a:rPr baseline="31999"/>
              <a:t> </a:t>
            </a:r>
            <a:r>
              <a:t>eV</a:t>
            </a:r>
          </a:p>
        </p:txBody>
      </p:sp>
      <p:sp>
        <p:nvSpPr>
          <p:cNvPr id="267" name="Rotational excitations ~ 104 eV"/>
          <p:cNvSpPr txBox="1"/>
          <p:nvPr/>
        </p:nvSpPr>
        <p:spPr>
          <a:xfrm>
            <a:off x="8754495" y="4127218"/>
            <a:ext cx="38466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t>Rotational excitations ~ </a:t>
            </a:r>
            <a:r>
              <a:rPr b="1"/>
              <a:t>10</a:t>
            </a:r>
            <a:r>
              <a:rPr b="1" baseline="31999"/>
              <a:t>4</a:t>
            </a:r>
            <a:r>
              <a:rPr baseline="31999"/>
              <a:t> </a:t>
            </a:r>
            <a:r>
              <a:t>eV</a:t>
            </a:r>
          </a:p>
        </p:txBody>
      </p:sp>
      <p:sp>
        <p:nvSpPr>
          <p:cNvPr id="268" name="Several scales at play:"/>
          <p:cNvSpPr txBox="1"/>
          <p:nvPr/>
        </p:nvSpPr>
        <p:spPr>
          <a:xfrm>
            <a:off x="8778787" y="1970154"/>
            <a:ext cx="28766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Several scales at play: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" y="3452636"/>
            <a:ext cx="1071781" cy="127133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70" y="3452635"/>
            <a:ext cx="1392411" cy="127133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" y="5940845"/>
            <a:ext cx="1677406" cy="132135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9" y="5940459"/>
            <a:ext cx="1762319" cy="132173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72" y="8447667"/>
            <a:ext cx="1900479" cy="130593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50" y="8447667"/>
            <a:ext cx="2316833" cy="130593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38" y="5854879"/>
            <a:ext cx="1393672" cy="139367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709" y="5856584"/>
            <a:ext cx="1855955" cy="139196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8390000"/>
            <a:ext cx="1876724" cy="136359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13" y="8376342"/>
            <a:ext cx="2065887" cy="137725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44" y="8322529"/>
            <a:ext cx="2535363" cy="1431071"/>
          </a:xfrm>
          <a:prstGeom prst="rect">
            <a:avLst/>
          </a:prstGeom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37" y="8368911"/>
            <a:ext cx="995360" cy="13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1050879" y="4124200"/>
            <a:ext cx="10915455" cy="34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smtClean="0">
                <a:solidFill>
                  <a:srgbClr val="FF0000"/>
                </a:solidFill>
              </a:rPr>
              <a:t>“Ab initio”, i.e. Chiral-EFT in A-body sector, </a:t>
            </a:r>
            <a:r>
              <a:rPr lang="en-US" sz="2200" dirty="0" smtClean="0">
                <a:solidFill>
                  <a:srgbClr val="FF0000"/>
                </a:solidFill>
              </a:rPr>
              <a:t>long-term endeavor</a:t>
            </a:r>
          </a:p>
          <a:p>
            <a:pPr lvl="0" algn="ctr"/>
            <a:endParaRPr lang="en-US" sz="2200" dirty="0" smtClean="0">
              <a:solidFill>
                <a:srgbClr val="FF0000"/>
              </a:solidFill>
            </a:endParaRPr>
          </a:p>
          <a:p>
            <a:pPr lvl="0" algn="l"/>
            <a:r>
              <a:rPr lang="en-US" sz="2200" dirty="0">
                <a:solidFill>
                  <a:srgbClr val="FF0000"/>
                </a:solidFill>
              </a:rPr>
              <a:t>C</a:t>
            </a:r>
            <a:r>
              <a:rPr lang="en-US" sz="2200" dirty="0" smtClean="0">
                <a:solidFill>
                  <a:srgbClr val="FF0000"/>
                </a:solidFill>
              </a:rPr>
              <a:t>an nuclear systems be described</a:t>
            </a:r>
          </a:p>
          <a:p>
            <a:pPr lvl="0" algn="l"/>
            <a:endParaRPr lang="en-US" sz="2200" dirty="0" smtClean="0">
              <a:solidFill>
                <a:srgbClr val="FF0000"/>
              </a:solidFill>
            </a:endParaRP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Consistently (from a single theoretical rationale?)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Systematically (complete phenomenology?)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Accurately enough (relevant to experimental uncertainty?)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From inter-nucleon interactions (right balance between reductionism/emergence?)</a:t>
            </a:r>
          </a:p>
          <a:p>
            <a:pPr marL="457200" lvl="0" indent="-457200" algn="l">
              <a:buFont typeface="+mj-lt"/>
              <a:buAutoNum type="arabicParenR"/>
            </a:pPr>
            <a:r>
              <a:rPr lang="en-US" sz="2200" dirty="0" smtClean="0">
                <a:solidFill>
                  <a:srgbClr val="FF0000"/>
                </a:solidFill>
              </a:rPr>
              <a:t>Rooted in QCD (sound connection to underlying EFT?)</a:t>
            </a:r>
          </a:p>
          <a:p>
            <a:pPr lvl="0" algn="ctr"/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23583" y="4096904"/>
            <a:ext cx="10915455" cy="3345359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8328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457200">
              <a:defRPr sz="3600">
                <a:solidFill>
                  <a:srgbClr val="00BD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0033CC"/>
                </a:solidFill>
              </a:rPr>
              <a:t>Contents</a:t>
            </a:r>
          </a:p>
        </p:txBody>
      </p:sp>
      <p:sp>
        <p:nvSpPr>
          <p:cNvPr id="81" name="Shape 81"/>
          <p:cNvSpPr/>
          <p:nvPr/>
        </p:nvSpPr>
        <p:spPr>
          <a:xfrm>
            <a:off x="275190" y="1761446"/>
            <a:ext cx="110660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Introduction to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low-energy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  <a:latin typeface="Palatino"/>
                <a:ea typeface="Palatino"/>
                <a:cs typeface="Palatino"/>
                <a:sym typeface="Palatino"/>
              </a:rPr>
              <a:t>physics</a:t>
            </a:r>
            <a:endParaRPr sz="2200" dirty="0">
              <a:solidFill>
                <a:srgbClr val="0033CC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Shape 77"/>
          <p:cNvSpPr/>
          <p:nvPr/>
        </p:nvSpPr>
        <p:spPr>
          <a:xfrm>
            <a:off x="1139656" y="2374919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0" name="Shape 77"/>
          <p:cNvSpPr/>
          <p:nvPr/>
        </p:nvSpPr>
        <p:spPr>
          <a:xfrm>
            <a:off x="1139656" y="2987142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rgbClr val="0033CC"/>
                </a:solidFill>
              </a:rPr>
              <a:t>○ </a:t>
            </a:r>
            <a:r>
              <a:rPr lang="fr-FR" sz="2200" dirty="0" err="1" smtClean="0">
                <a:solidFill>
                  <a:srgbClr val="0033CC"/>
                </a:solidFill>
              </a:rPr>
              <a:t>Rationale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from</a:t>
            </a:r>
            <a:r>
              <a:rPr lang="fr-FR" sz="2200" dirty="0" smtClean="0">
                <a:solidFill>
                  <a:srgbClr val="0033CC"/>
                </a:solidFill>
              </a:rPr>
              <a:t> the </a:t>
            </a:r>
            <a:r>
              <a:rPr lang="fr-FR" sz="2200" dirty="0" err="1" smtClean="0">
                <a:solidFill>
                  <a:srgbClr val="0033CC"/>
                </a:solidFill>
              </a:rPr>
              <a:t>theoretical</a:t>
            </a:r>
            <a:r>
              <a:rPr lang="fr-FR" sz="2200" dirty="0" smtClean="0">
                <a:solidFill>
                  <a:srgbClr val="0033CC"/>
                </a:solidFill>
              </a:rPr>
              <a:t> </a:t>
            </a:r>
            <a:r>
              <a:rPr lang="fr-FR" sz="2200" dirty="0" err="1" smtClean="0">
                <a:solidFill>
                  <a:srgbClr val="0033CC"/>
                </a:solidFill>
              </a:rPr>
              <a:t>viewpoint</a:t>
            </a:r>
            <a:endParaRPr sz="2200" dirty="0">
              <a:solidFill>
                <a:srgbClr val="0033CC"/>
              </a:solidFill>
            </a:endParaRPr>
          </a:p>
        </p:txBody>
      </p:sp>
      <p:sp>
        <p:nvSpPr>
          <p:cNvPr id="12" name="Shape 81"/>
          <p:cNvSpPr/>
          <p:nvPr/>
        </p:nvSpPr>
        <p:spPr>
          <a:xfrm>
            <a:off x="306121" y="372787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Strong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inter-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nucleon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forces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6" name="Shape 81"/>
          <p:cNvSpPr/>
          <p:nvPr/>
        </p:nvSpPr>
        <p:spPr>
          <a:xfrm>
            <a:off x="306120" y="8838338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Conclusions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7" name="Shape 81"/>
          <p:cNvSpPr/>
          <p:nvPr/>
        </p:nvSpPr>
        <p:spPr>
          <a:xfrm>
            <a:off x="306121" y="5080330"/>
            <a:ext cx="119086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lvl="0" algn="l">
              <a:defRPr sz="1800"/>
            </a:pPr>
            <a:r>
              <a:rPr sz="2200" dirty="0" smtClean="0">
                <a:latin typeface="Palatino"/>
                <a:ea typeface="Palatino"/>
                <a:cs typeface="Palatino"/>
                <a:sym typeface="Palatino"/>
              </a:rPr>
              <a:t>⦿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The ab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initio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nuclear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many</a:t>
            </a:r>
            <a:r>
              <a:rPr lang="fr-FR" sz="2200" dirty="0" smtClean="0">
                <a:latin typeface="Palatino"/>
                <a:ea typeface="Palatino"/>
                <a:cs typeface="Palatino"/>
                <a:sym typeface="Palatino"/>
              </a:rPr>
              <a:t>-body </a:t>
            </a:r>
            <a:r>
              <a:rPr lang="fr-FR" sz="2200" dirty="0" err="1" smtClean="0">
                <a:latin typeface="Palatino"/>
                <a:ea typeface="Palatino"/>
                <a:cs typeface="Palatino"/>
                <a:sym typeface="Palatino"/>
              </a:rPr>
              <a:t>problem</a:t>
            </a:r>
            <a:endParaRPr sz="2200" dirty="0"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8" name="Shape 77"/>
          <p:cNvSpPr/>
          <p:nvPr/>
        </p:nvSpPr>
        <p:spPr>
          <a:xfrm>
            <a:off x="1139656" y="5694310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>
                <a:solidFill>
                  <a:schemeClr val="tx1"/>
                </a:solidFill>
              </a:rPr>
              <a:t>○ </a:t>
            </a:r>
            <a:r>
              <a:rPr lang="fr-FR" sz="2200" dirty="0" err="1" smtClean="0">
                <a:solidFill>
                  <a:schemeClr val="tx1"/>
                </a:solidFill>
              </a:rPr>
              <a:t>Characteristics</a:t>
            </a:r>
            <a:r>
              <a:rPr lang="fr-FR" sz="2200" dirty="0" smtClean="0">
                <a:solidFill>
                  <a:schemeClr val="tx1"/>
                </a:solidFill>
              </a:rPr>
              <a:t> of the </a:t>
            </a:r>
            <a:r>
              <a:rPr lang="fr-FR" sz="2200" dirty="0" err="1" smtClean="0">
                <a:solidFill>
                  <a:schemeClr val="tx1"/>
                </a:solidFill>
              </a:rPr>
              <a:t>mean-field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9" name="Shape 77"/>
          <p:cNvSpPr/>
          <p:nvPr/>
        </p:nvSpPr>
        <p:spPr>
          <a:xfrm>
            <a:off x="1139655" y="6308290"/>
            <a:ext cx="11689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Pre-processing</a:t>
            </a:r>
            <a:r>
              <a:rPr lang="fr-FR" sz="2200" dirty="0" smtClean="0">
                <a:solidFill>
                  <a:schemeClr val="tx1"/>
                </a:solidFill>
              </a:rPr>
              <a:t> short-range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0" name="Shape 77"/>
          <p:cNvSpPr/>
          <p:nvPr/>
        </p:nvSpPr>
        <p:spPr>
          <a:xfrm>
            <a:off x="1139656" y="4341858"/>
            <a:ext cx="796107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Basic </a:t>
            </a:r>
            <a:r>
              <a:rPr lang="fr-FR" sz="2200" dirty="0" err="1" smtClean="0">
                <a:solidFill>
                  <a:schemeClr val="tx1"/>
                </a:solidFill>
              </a:rPr>
              <a:t>phenomenology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modelling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22" name="Shape 77"/>
          <p:cNvSpPr/>
          <p:nvPr/>
        </p:nvSpPr>
        <p:spPr>
          <a:xfrm>
            <a:off x="1139658" y="6923809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Expansion </a:t>
            </a:r>
            <a:r>
              <a:rPr lang="fr-FR" sz="2200" dirty="0" err="1" smtClean="0">
                <a:solidFill>
                  <a:schemeClr val="tx1"/>
                </a:solidFill>
              </a:rPr>
              <a:t>methods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4" name="Shape 77"/>
          <p:cNvSpPr/>
          <p:nvPr/>
        </p:nvSpPr>
        <p:spPr>
          <a:xfrm>
            <a:off x="1139657" y="7552842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Dealing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with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static</a:t>
            </a:r>
            <a:r>
              <a:rPr lang="fr-FR" sz="2200" dirty="0" smtClean="0">
                <a:solidFill>
                  <a:schemeClr val="tx1"/>
                </a:solidFill>
              </a:rPr>
              <a:t> and </a:t>
            </a:r>
            <a:r>
              <a:rPr lang="fr-FR" sz="2200" dirty="0" err="1" smtClean="0">
                <a:solidFill>
                  <a:schemeClr val="tx1"/>
                </a:solidFill>
              </a:rPr>
              <a:t>dynamical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correlations</a:t>
            </a:r>
            <a:endParaRPr sz="2200" dirty="0">
              <a:solidFill>
                <a:schemeClr val="tx1"/>
              </a:solidFill>
            </a:endParaRPr>
          </a:p>
        </p:txBody>
      </p:sp>
      <p:sp>
        <p:nvSpPr>
          <p:cNvPr id="15" name="Shape 77"/>
          <p:cNvSpPr/>
          <p:nvPr/>
        </p:nvSpPr>
        <p:spPr>
          <a:xfrm>
            <a:off x="1139656" y="8181875"/>
            <a:ext cx="956696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/>
            </a:pPr>
            <a:r>
              <a:rPr sz="2200" dirty="0" smtClean="0">
                <a:solidFill>
                  <a:schemeClr val="tx1"/>
                </a:solidFill>
              </a:rPr>
              <a:t>○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Reducing</a:t>
            </a:r>
            <a:r>
              <a:rPr lang="fr-FR" sz="2200" dirty="0" smtClean="0">
                <a:solidFill>
                  <a:schemeClr val="tx1"/>
                </a:solidFill>
              </a:rPr>
              <a:t> the </a:t>
            </a:r>
            <a:r>
              <a:rPr lang="fr-FR" sz="2200" dirty="0" err="1" smtClean="0">
                <a:solidFill>
                  <a:schemeClr val="tx1"/>
                </a:solidFill>
              </a:rPr>
              <a:t>numerical</a:t>
            </a:r>
            <a:r>
              <a:rPr lang="fr-FR" sz="2200" dirty="0" smtClean="0">
                <a:solidFill>
                  <a:schemeClr val="tx1"/>
                </a:solidFill>
              </a:rPr>
              <a:t> </a:t>
            </a:r>
            <a:r>
              <a:rPr lang="fr-FR" sz="2200" dirty="0" err="1" smtClean="0">
                <a:solidFill>
                  <a:schemeClr val="tx1"/>
                </a:solidFill>
              </a:rPr>
              <a:t>scaling</a:t>
            </a:r>
            <a:endParaRPr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51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23" y="5300570"/>
            <a:ext cx="2813478" cy="4222939"/>
          </a:xfrm>
          <a:prstGeom prst="rect">
            <a:avLst/>
          </a:prstGeom>
        </p:spPr>
      </p:pic>
      <p:pic>
        <p:nvPicPr>
          <p:cNvPr id="394" name="Rectangle" descr="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3510" y="3598815"/>
            <a:ext cx="4531058" cy="1477534"/>
          </a:xfrm>
          <a:prstGeom prst="rect">
            <a:avLst/>
          </a:prstGeom>
        </p:spPr>
      </p:pic>
      <p:sp>
        <p:nvSpPr>
          <p:cNvPr id="47" name="Rectangle"/>
          <p:cNvSpPr/>
          <p:nvPr/>
        </p:nvSpPr>
        <p:spPr>
          <a:xfrm>
            <a:off x="178192" y="1649829"/>
            <a:ext cx="12676479" cy="1717822"/>
          </a:xfrm>
          <a:prstGeom prst="rect">
            <a:avLst/>
          </a:prstGeom>
          <a:solidFill>
            <a:srgbClr val="0033CC">
              <a:alpha val="10000"/>
            </a:srgbClr>
          </a:solidFill>
          <a:ln>
            <a:noFill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600"/>
            </a:pPr>
            <a:endParaRPr>
              <a:solidFill>
                <a:srgbClr val="0033CC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01" y="4229207"/>
            <a:ext cx="2323510" cy="56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" name="Ab initio vs effective approach"/>
          <p:cNvSpPr txBox="1"/>
          <p:nvPr/>
        </p:nvSpPr>
        <p:spPr>
          <a:xfrm>
            <a:off x="444500" y="127000"/>
            <a:ext cx="12115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57200">
              <a:defRPr sz="3600">
                <a:solidFill>
                  <a:srgbClr val="0088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rgbClr val="0033CC"/>
                </a:solidFill>
              </a:rPr>
              <a:t>Ab </a:t>
            </a:r>
            <a:r>
              <a:rPr dirty="0" smtClean="0">
                <a:solidFill>
                  <a:srgbClr val="0033CC"/>
                </a:solidFill>
              </a:rPr>
              <a:t>initio</a:t>
            </a:r>
            <a:r>
              <a:rPr lang="fr-FR" dirty="0" smtClean="0">
                <a:solidFill>
                  <a:srgbClr val="0033CC"/>
                </a:solidFill>
              </a:rPr>
              <a:t> (i.e. </a:t>
            </a:r>
            <a:r>
              <a:rPr lang="fr-FR" dirty="0">
                <a:solidFill>
                  <a:srgbClr val="0033CC"/>
                </a:solidFill>
              </a:rPr>
              <a:t>I</a:t>
            </a:r>
            <a:r>
              <a:rPr lang="fr-FR" dirty="0" smtClean="0">
                <a:solidFill>
                  <a:srgbClr val="0033CC"/>
                </a:solidFill>
              </a:rPr>
              <a:t>n medias </a:t>
            </a:r>
            <a:r>
              <a:rPr lang="fr-FR" dirty="0" err="1" smtClean="0">
                <a:solidFill>
                  <a:srgbClr val="0033CC"/>
                </a:solidFill>
              </a:rPr>
              <a:t>res</a:t>
            </a:r>
            <a:r>
              <a:rPr lang="fr-FR" dirty="0" smtClean="0">
                <a:solidFill>
                  <a:srgbClr val="0033CC"/>
                </a:solidFill>
              </a:rPr>
              <a:t>) quantum </a:t>
            </a:r>
            <a:r>
              <a:rPr lang="fr-FR" dirty="0" err="1" smtClean="0">
                <a:solidFill>
                  <a:srgbClr val="0033CC"/>
                </a:solidFill>
              </a:rPr>
              <a:t>many</a:t>
            </a:r>
            <a:r>
              <a:rPr lang="fr-FR" dirty="0" smtClean="0">
                <a:solidFill>
                  <a:srgbClr val="0033CC"/>
                </a:solidFill>
              </a:rPr>
              <a:t>-body </a:t>
            </a:r>
            <a:r>
              <a:rPr lang="fr-FR" dirty="0" err="1" smtClean="0">
                <a:solidFill>
                  <a:srgbClr val="0033CC"/>
                </a:solidFill>
              </a:rPr>
              <a:t>problem</a:t>
            </a:r>
            <a:endParaRPr sz="2400" dirty="0">
              <a:solidFill>
                <a:srgbClr val="0033CC"/>
              </a:solidFill>
            </a:endParaRPr>
          </a:p>
        </p:txBody>
      </p:sp>
      <p:sp>
        <p:nvSpPr>
          <p:cNvPr id="397" name="Line"/>
          <p:cNvSpPr/>
          <p:nvPr/>
        </p:nvSpPr>
        <p:spPr>
          <a:xfrm flipV="1">
            <a:off x="469900" y="1354630"/>
            <a:ext cx="12052911" cy="4270"/>
          </a:xfrm>
          <a:prstGeom prst="line">
            <a:avLst/>
          </a:prstGeom>
          <a:ln w="6350">
            <a:solidFill>
              <a:srgbClr val="49494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" name="⦿ Which properties we aim at and which level of accuracy are we seeking?"/>
          <p:cNvSpPr txBox="1"/>
          <p:nvPr/>
        </p:nvSpPr>
        <p:spPr>
          <a:xfrm>
            <a:off x="178194" y="2151166"/>
            <a:ext cx="1246399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>
            <a:lvl1pPr algn="l"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1) </a:t>
            </a:r>
            <a:r>
              <a:rPr lang="fr-FR" i="1" dirty="0" smtClean="0">
                <a:solidFill>
                  <a:schemeClr val="tx1"/>
                </a:solidFill>
              </a:rPr>
              <a:t>A</a:t>
            </a:r>
            <a:r>
              <a:rPr lang="fr-FR" dirty="0" smtClean="0">
                <a:solidFill>
                  <a:schemeClr val="tx1"/>
                </a:solidFill>
              </a:rPr>
              <a:t> structure-</a:t>
            </a:r>
            <a:r>
              <a:rPr lang="fr-FR" dirty="0" err="1" smtClean="0">
                <a:solidFill>
                  <a:schemeClr val="tx1"/>
                </a:solidFill>
              </a:rPr>
              <a:t>less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nucleons</a:t>
            </a:r>
            <a:r>
              <a:rPr lang="fr-FR" dirty="0" smtClean="0">
                <a:solidFill>
                  <a:schemeClr val="tx1"/>
                </a:solidFill>
              </a:rPr>
              <a:t> as </a:t>
            </a:r>
            <a:r>
              <a:rPr lang="fr-FR" dirty="0" err="1" smtClean="0">
                <a:solidFill>
                  <a:schemeClr val="tx1"/>
                </a:solidFill>
              </a:rPr>
              <a:t>degrees</a:t>
            </a:r>
            <a:r>
              <a:rPr lang="fr-FR" dirty="0" smtClean="0">
                <a:solidFill>
                  <a:schemeClr val="tx1"/>
                </a:solidFill>
              </a:rPr>
              <a:t> of </a:t>
            </a:r>
            <a:r>
              <a:rPr lang="fr-FR" dirty="0" err="1" smtClean="0">
                <a:solidFill>
                  <a:schemeClr val="tx1"/>
                </a:solidFill>
              </a:rPr>
              <a:t>freedom</a:t>
            </a:r>
            <a:r>
              <a:rPr lang="fr-FR" dirty="0" smtClean="0">
                <a:solidFill>
                  <a:schemeClr val="tx1"/>
                </a:solidFill>
              </a:rPr>
              <a:t> at </a:t>
            </a:r>
            <a:r>
              <a:rPr lang="fr-FR" dirty="0" err="1" smtClean="0">
                <a:solidFill>
                  <a:schemeClr val="tx1"/>
                </a:solidFill>
              </a:rPr>
              <a:t>low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energy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2) Interactions </a:t>
            </a:r>
            <a:r>
              <a:rPr lang="fr-FR" dirty="0" err="1" smtClean="0">
                <a:solidFill>
                  <a:schemeClr val="tx1"/>
                </a:solidFill>
              </a:rPr>
              <a:t>mediated</a:t>
            </a:r>
            <a:r>
              <a:rPr lang="fr-FR" dirty="0" smtClean="0">
                <a:solidFill>
                  <a:schemeClr val="tx1"/>
                </a:solidFill>
              </a:rPr>
              <a:t> by pions and contact </a:t>
            </a:r>
            <a:r>
              <a:rPr lang="fr-FR" dirty="0" err="1" smtClean="0">
                <a:solidFill>
                  <a:schemeClr val="tx1"/>
                </a:solidFill>
              </a:rPr>
              <a:t>operators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based</a:t>
            </a:r>
            <a:r>
              <a:rPr lang="fr-FR" dirty="0" smtClean="0">
                <a:solidFill>
                  <a:schemeClr val="tx1"/>
                </a:solidFill>
              </a:rPr>
              <a:t> on, </a:t>
            </a:r>
            <a:r>
              <a:rPr lang="fr-FR" dirty="0" err="1" smtClean="0">
                <a:solidFill>
                  <a:schemeClr val="tx1"/>
                </a:solidFill>
              </a:rPr>
              <a:t>e.g</a:t>
            </a:r>
            <a:r>
              <a:rPr lang="fr-FR" dirty="0" smtClean="0">
                <a:solidFill>
                  <a:schemeClr val="tx1"/>
                </a:solidFill>
              </a:rPr>
              <a:t>., Weinberg, power </a:t>
            </a:r>
            <a:r>
              <a:rPr lang="fr-FR" dirty="0" err="1" smtClean="0">
                <a:solidFill>
                  <a:schemeClr val="tx1"/>
                </a:solidFill>
              </a:rPr>
              <a:t>counting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3) </a:t>
            </a:r>
            <a:r>
              <a:rPr lang="fr-FR" b="1" dirty="0" err="1" smtClean="0">
                <a:solidFill>
                  <a:schemeClr val="tx1"/>
                </a:solidFill>
              </a:rPr>
              <a:t>Solve</a:t>
            </a:r>
            <a:r>
              <a:rPr lang="fr-FR" b="1" dirty="0" smtClean="0">
                <a:solidFill>
                  <a:schemeClr val="tx1"/>
                </a:solidFill>
              </a:rPr>
              <a:t> A-body Schrödinger </a:t>
            </a:r>
            <a:r>
              <a:rPr lang="fr-FR" b="1" dirty="0" err="1" smtClean="0">
                <a:solidFill>
                  <a:schemeClr val="tx1"/>
                </a:solidFill>
              </a:rPr>
              <a:t>equation</a:t>
            </a:r>
            <a:r>
              <a:rPr lang="fr-FR" b="1" dirty="0" smtClean="0">
                <a:solidFill>
                  <a:schemeClr val="tx1"/>
                </a:solidFill>
              </a:rPr>
              <a:t> to relevant </a:t>
            </a:r>
            <a:r>
              <a:rPr lang="fr-FR" b="1" dirty="0" err="1" smtClean="0">
                <a:solidFill>
                  <a:schemeClr val="tx1"/>
                </a:solidFill>
              </a:rPr>
              <a:t>accuracy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384" y="6047994"/>
            <a:ext cx="324450" cy="357533"/>
          </a:xfrm>
          <a:prstGeom prst="rect">
            <a:avLst/>
          </a:prstGeom>
        </p:spPr>
      </p:pic>
      <p:sp>
        <p:nvSpPr>
          <p:cNvPr id="51" name="Connection Line"/>
          <p:cNvSpPr/>
          <p:nvPr/>
        </p:nvSpPr>
        <p:spPr>
          <a:xfrm rot="12034215" flipH="1">
            <a:off x="1956088" y="5852296"/>
            <a:ext cx="3260706" cy="1762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65" extrusionOk="0">
                <a:moveTo>
                  <a:pt x="21600" y="17065"/>
                </a:moveTo>
                <a:cubicBezTo>
                  <a:pt x="17408" y="-565"/>
                  <a:pt x="10208" y="-4535"/>
                  <a:pt x="0" y="5155"/>
                </a:cubicBezTo>
              </a:path>
            </a:pathLst>
          </a:custGeom>
          <a:ln w="76200">
            <a:solidFill>
              <a:schemeClr val="bg1">
                <a:lumMod val="50000"/>
                <a:alpha val="62594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66223" y="6226760"/>
            <a:ext cx="1345075" cy="0"/>
          </a:xfrm>
          <a:prstGeom prst="straightConnector1">
            <a:avLst/>
          </a:prstGeom>
          <a:noFill/>
          <a:ln w="57150" cap="flat">
            <a:solidFill>
              <a:schemeClr val="bg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Connecteur droit avec flèche 53"/>
          <p:cNvCxnSpPr/>
          <p:nvPr/>
        </p:nvCxnSpPr>
        <p:spPr>
          <a:xfrm>
            <a:off x="2086994" y="6226760"/>
            <a:ext cx="1345075" cy="0"/>
          </a:xfrm>
          <a:prstGeom prst="straightConnector1">
            <a:avLst/>
          </a:prstGeom>
          <a:noFill/>
          <a:ln w="57150" cap="flat">
            <a:solidFill>
              <a:schemeClr val="bg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A-body Hamiltonian"/>
          <p:cNvSpPr txBox="1"/>
          <p:nvPr/>
        </p:nvSpPr>
        <p:spPr>
          <a:xfrm>
            <a:off x="-235541" y="5764868"/>
            <a:ext cx="222292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Modeling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A-body Hamiltonian"/>
          <p:cNvSpPr txBox="1"/>
          <p:nvPr/>
        </p:nvSpPr>
        <p:spPr>
          <a:xfrm>
            <a:off x="1611298" y="5752869"/>
            <a:ext cx="222292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SE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205" y="6009914"/>
            <a:ext cx="1894522" cy="471417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>
            <a:off x="5514436" y="6226760"/>
            <a:ext cx="1155770" cy="0"/>
          </a:xfrm>
          <a:prstGeom prst="straightConnector1">
            <a:avLst/>
          </a:prstGeom>
          <a:noFill/>
          <a:ln w="57150" cap="flat">
            <a:solidFill>
              <a:schemeClr val="bg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A-body Hamiltonian"/>
          <p:cNvSpPr txBox="1"/>
          <p:nvPr/>
        </p:nvSpPr>
        <p:spPr>
          <a:xfrm>
            <a:off x="5509642" y="5760540"/>
            <a:ext cx="1247649" cy="445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Data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A-body Hamiltonian"/>
          <p:cNvSpPr txBox="1"/>
          <p:nvPr/>
        </p:nvSpPr>
        <p:spPr>
          <a:xfrm>
            <a:off x="2586301" y="7703660"/>
            <a:ext cx="222292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Feedback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Ab initio (= “from scratch”) approach"/>
          <p:cNvSpPr txBox="1"/>
          <p:nvPr/>
        </p:nvSpPr>
        <p:spPr>
          <a:xfrm>
            <a:off x="136480" y="1677275"/>
            <a:ext cx="127181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i="1" dirty="0" smtClean="0"/>
              <a:t>Ab </a:t>
            </a:r>
            <a:r>
              <a:rPr lang="fr-FR" i="1" dirty="0" err="1" smtClean="0"/>
              <a:t>initio</a:t>
            </a:r>
            <a:r>
              <a:rPr lang="fr-FR" i="1" dirty="0" smtClean="0"/>
              <a:t> </a:t>
            </a:r>
            <a:r>
              <a:rPr lang="fr-FR" i="1" dirty="0" err="1" smtClean="0"/>
              <a:t>nuclear</a:t>
            </a:r>
            <a:r>
              <a:rPr lang="fr-FR" i="1" dirty="0" smtClean="0"/>
              <a:t> </a:t>
            </a:r>
            <a:r>
              <a:rPr lang="fr-FR" i="1" dirty="0" err="1" smtClean="0"/>
              <a:t>many</a:t>
            </a:r>
            <a:r>
              <a:rPr lang="fr-FR" i="1" dirty="0" smtClean="0"/>
              <a:t>-body </a:t>
            </a:r>
            <a:r>
              <a:rPr lang="fr-FR" i="1" dirty="0" err="1" smtClean="0"/>
              <a:t>theory</a:t>
            </a:r>
            <a:r>
              <a:rPr lang="fr-FR" i="1" dirty="0" smtClean="0"/>
              <a:t> = Chiral Effective Field Theory (</a:t>
            </a:r>
            <a:r>
              <a:rPr lang="fr-FR" i="1" dirty="0" err="1" smtClean="0">
                <a:latin typeface="Symbol" panose="05050102010706020507" pitchFamily="18" charset="2"/>
              </a:rPr>
              <a:t>c</a:t>
            </a:r>
            <a:r>
              <a:rPr lang="fr-FR" i="1" dirty="0" err="1" smtClean="0"/>
              <a:t>EFT</a:t>
            </a:r>
            <a:r>
              <a:rPr lang="fr-FR" i="1" dirty="0" smtClean="0"/>
              <a:t>) in A-</a:t>
            </a:r>
            <a:r>
              <a:rPr lang="fr-FR" i="1" dirty="0" err="1" smtClean="0"/>
              <a:t>nucleon</a:t>
            </a:r>
            <a:r>
              <a:rPr lang="fr-FR" i="1" dirty="0" smtClean="0"/>
              <a:t> </a:t>
            </a:r>
            <a:r>
              <a:rPr lang="fr-FR" i="1" dirty="0" err="1" smtClean="0"/>
              <a:t>sector</a:t>
            </a:r>
            <a:endParaRPr dirty="0"/>
          </a:p>
        </p:txBody>
      </p:sp>
      <p:sp>
        <p:nvSpPr>
          <p:cNvPr id="67" name="A-body Hamiltonian"/>
          <p:cNvSpPr txBox="1"/>
          <p:nvPr/>
        </p:nvSpPr>
        <p:spPr>
          <a:xfrm>
            <a:off x="625264" y="5276542"/>
            <a:ext cx="4588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Oval"/>
          <p:cNvSpPr/>
          <p:nvPr/>
        </p:nvSpPr>
        <p:spPr>
          <a:xfrm>
            <a:off x="667396" y="5281776"/>
            <a:ext cx="403049" cy="424172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" name="A-body Hamiltonian"/>
          <p:cNvSpPr txBox="1"/>
          <p:nvPr/>
        </p:nvSpPr>
        <p:spPr>
          <a:xfrm>
            <a:off x="2523047" y="5250823"/>
            <a:ext cx="4588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Oval"/>
          <p:cNvSpPr/>
          <p:nvPr/>
        </p:nvSpPr>
        <p:spPr>
          <a:xfrm>
            <a:off x="2565179" y="5297001"/>
            <a:ext cx="403049" cy="424172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1" name="A-body Hamiltonian"/>
          <p:cNvSpPr txBox="1"/>
          <p:nvPr/>
        </p:nvSpPr>
        <p:spPr>
          <a:xfrm>
            <a:off x="5858722" y="5405475"/>
            <a:ext cx="4588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Oval"/>
          <p:cNvSpPr/>
          <p:nvPr/>
        </p:nvSpPr>
        <p:spPr>
          <a:xfrm>
            <a:off x="5900854" y="5424357"/>
            <a:ext cx="403049" cy="424172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3" name="A-body Hamiltonian"/>
          <p:cNvSpPr txBox="1"/>
          <p:nvPr/>
        </p:nvSpPr>
        <p:spPr>
          <a:xfrm>
            <a:off x="3370435" y="6942609"/>
            <a:ext cx="45882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Oval"/>
          <p:cNvSpPr/>
          <p:nvPr/>
        </p:nvSpPr>
        <p:spPr>
          <a:xfrm>
            <a:off x="3412567" y="6947843"/>
            <a:ext cx="403049" cy="424172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5" name="Ab initio (= “from scratch”) approach"/>
          <p:cNvSpPr txBox="1"/>
          <p:nvPr/>
        </p:nvSpPr>
        <p:spPr>
          <a:xfrm>
            <a:off x="3980222" y="3788324"/>
            <a:ext cx="507337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smtClean="0"/>
              <a:t>A-body Schrödinger Equation</a:t>
            </a:r>
            <a:endParaRPr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1413897" y="6582403"/>
            <a:ext cx="3117137" cy="1448802"/>
          </a:xfrm>
          <a:prstGeom prst="roundRect">
            <a:avLst/>
          </a:prstGeom>
          <a:noFill/>
          <a:ln w="381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46" name="A-body Hamiltonian"/>
          <p:cNvSpPr txBox="1"/>
          <p:nvPr/>
        </p:nvSpPr>
        <p:spPr>
          <a:xfrm>
            <a:off x="4895700" y="5704691"/>
            <a:ext cx="93110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400" b="1" i="1" dirty="0" smtClean="0">
                <a:solidFill>
                  <a:schemeClr val="tx1"/>
                </a:solidFill>
              </a:rPr>
              <a:t>QCD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8" name="A-body Hamiltonian"/>
          <p:cNvSpPr txBox="1"/>
          <p:nvPr/>
        </p:nvSpPr>
        <p:spPr>
          <a:xfrm>
            <a:off x="4901302" y="7089807"/>
            <a:ext cx="189020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400" b="1" i="1" dirty="0" smtClean="0">
                <a:solidFill>
                  <a:schemeClr val="tx1"/>
                </a:solidFill>
              </a:rPr>
              <a:t>“Ab initio”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Flèche en arc 4"/>
          <p:cNvSpPr/>
          <p:nvPr/>
        </p:nvSpPr>
        <p:spPr>
          <a:xfrm rot="4758536">
            <a:off x="4184133" y="6194204"/>
            <a:ext cx="773778" cy="859276"/>
          </a:xfrm>
          <a:prstGeom prst="circular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50" name="A-body Hamiltonian"/>
          <p:cNvSpPr txBox="1"/>
          <p:nvPr/>
        </p:nvSpPr>
        <p:spPr>
          <a:xfrm>
            <a:off x="4984872" y="6328346"/>
            <a:ext cx="250070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sz="2400" b="1" i="1" dirty="0" smtClean="0">
                <a:solidFill>
                  <a:schemeClr val="tx1"/>
                </a:solidFill>
              </a:rPr>
              <a:t>Chiral EFT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2" name="A-body Hamiltonian"/>
          <p:cNvSpPr txBox="1"/>
          <p:nvPr/>
        </p:nvSpPr>
        <p:spPr>
          <a:xfrm>
            <a:off x="527282" y="6736896"/>
            <a:ext cx="68981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tx1"/>
                </a:solidFill>
              </a:rPr>
              <a:t>1) 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A-body Hamiltonian"/>
          <p:cNvSpPr txBox="1"/>
          <p:nvPr/>
        </p:nvSpPr>
        <p:spPr>
          <a:xfrm>
            <a:off x="520369" y="7420870"/>
            <a:ext cx="84289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lang="en-US" b="1" i="1" dirty="0" smtClean="0">
                <a:solidFill>
                  <a:schemeClr val="tx1"/>
                </a:solidFill>
              </a:rPr>
              <a:t>2) SE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9" name="Picture 19">
            <a:extLst>
              <a:ext uri="{FF2B5EF4-FFF2-40B4-BE49-F238E27FC236}">
                <a16:creationId xmlns="" xmlns:a16="http://schemas.microsoft.com/office/drawing/2014/main" id="{DFA7E4F8-E6C3-4686-9D09-DC81363C1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4" y="5838780"/>
            <a:ext cx="5925719" cy="3374912"/>
          </a:xfrm>
          <a:prstGeom prst="rect">
            <a:avLst/>
          </a:prstGeom>
        </p:spPr>
      </p:pic>
      <p:sp>
        <p:nvSpPr>
          <p:cNvPr id="40" name="TextBox 58">
            <a:extLst>
              <a:ext uri="{FF2B5EF4-FFF2-40B4-BE49-F238E27FC236}">
                <a16:creationId xmlns="" xmlns:a16="http://schemas.microsoft.com/office/drawing/2014/main" id="{70CE36C2-1948-40EC-87D8-7ECFB149333B}"/>
              </a:ext>
            </a:extLst>
          </p:cNvPr>
          <p:cNvSpPr txBox="1"/>
          <p:nvPr/>
        </p:nvSpPr>
        <p:spPr>
          <a:xfrm>
            <a:off x="9323209" y="9369620"/>
            <a:ext cx="351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/>
              <a:t>H. Hergert, Front</a:t>
            </a:r>
            <a:r>
              <a:rPr lang="en-US" sz="1400" b="1" dirty="0" smtClean="0"/>
              <a:t>. in </a:t>
            </a:r>
            <a:r>
              <a:rPr lang="en-US" sz="1400" b="1" dirty="0"/>
              <a:t>Phys. 8 (2020) 379</a:t>
            </a:r>
          </a:p>
        </p:txBody>
      </p:sp>
      <p:sp>
        <p:nvSpPr>
          <p:cNvPr id="41" name="Ab initio (= “from scratch”) approach"/>
          <p:cNvSpPr txBox="1"/>
          <p:nvPr/>
        </p:nvSpPr>
        <p:spPr>
          <a:xfrm>
            <a:off x="7259980" y="5340469"/>
            <a:ext cx="5969129" cy="45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b">
            <a:spAutoFit/>
          </a:bodyPr>
          <a:lstStyle/>
          <a:p>
            <a:pPr algn="l">
              <a:defRPr sz="2200" b="1">
                <a:latin typeface="Palatino"/>
                <a:ea typeface="Palatino"/>
                <a:cs typeface="Palatino"/>
                <a:sym typeface="Palatino"/>
              </a:defRPr>
            </a:pPr>
            <a:r>
              <a:rPr lang="fr-FR" dirty="0" err="1" smtClean="0">
                <a:solidFill>
                  <a:schemeClr val="tx1"/>
                </a:solidFill>
              </a:rPr>
              <a:t>Rapidly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evolving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field</a:t>
            </a:r>
            <a:r>
              <a:rPr lang="fr-FR" dirty="0" smtClean="0">
                <a:solidFill>
                  <a:schemeClr val="tx1"/>
                </a:solidFill>
              </a:rPr>
              <a:t> in the last 15 </a:t>
            </a:r>
            <a:r>
              <a:rPr lang="fr-FR" dirty="0" err="1" smtClean="0">
                <a:solidFill>
                  <a:schemeClr val="tx1"/>
                </a:solidFill>
              </a:rPr>
              <a:t>years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12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5" grpId="0" animBg="1"/>
      <p:bldP spid="56" grpId="0" animBg="1"/>
      <p:bldP spid="62" grpId="0" animBg="1"/>
      <p:bldP spid="63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3" grpId="0" animBg="1"/>
      <p:bldP spid="46" grpId="0" animBg="1"/>
      <p:bldP spid="48" grpId="0" animBg="1"/>
      <p:bldP spid="5" grpId="0" animBg="1"/>
      <p:bldP spid="50" grpId="0" animBg="1"/>
      <p:bldP spid="52" grpId="0" animBg="1"/>
      <p:bldP spid="53" grpId="0" animBg="1"/>
      <p:bldP spid="40" grpId="0"/>
      <p:bldP spid="41" grpId="0" animBg="1"/>
    </p:bld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46079</TotalTime>
  <Words>3890</Words>
  <Application>Microsoft Office PowerPoint</Application>
  <PresentationFormat>Personnalisé</PresentationFormat>
  <Paragraphs>790</Paragraphs>
  <Slides>45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9" baseType="lpstr">
      <vt:lpstr>Blackadder ITC</vt:lpstr>
      <vt:lpstr>Gill Sans</vt:lpstr>
      <vt:lpstr>Gill Sans Light</vt:lpstr>
      <vt:lpstr>Gill Sans SemiBold</vt:lpstr>
      <vt:lpstr>Helvetica</vt:lpstr>
      <vt:lpstr>Helvetica Neue</vt:lpstr>
      <vt:lpstr>Helvetica Neue Light</vt:lpstr>
      <vt:lpstr>Lucida Grande</vt:lpstr>
      <vt:lpstr>Palatino</vt:lpstr>
      <vt:lpstr>Symbol</vt:lpstr>
      <vt:lpstr>Times New Roman</vt:lpstr>
      <vt:lpstr>Wingdings</vt:lpstr>
      <vt:lpstr>Wingdings 3</vt:lpstr>
      <vt:lpstr>ModernPortfolio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DUGUET Thomas</dc:creator>
  <cp:lastModifiedBy>DUGUET Thomas</cp:lastModifiedBy>
  <cp:revision>1463</cp:revision>
  <dcterms:modified xsi:type="dcterms:W3CDTF">2021-02-08T17:33:05Z</dcterms:modified>
</cp:coreProperties>
</file>